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MAGNETIC PROPERTIES OF MATERIALS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Dr. T. </a:t>
            </a:r>
            <a:r>
              <a:rPr lang="en-US" b="1" dirty="0" err="1" smtClean="0">
                <a:solidFill>
                  <a:srgbClr val="FFC000"/>
                </a:solidFill>
              </a:rPr>
              <a:t>Thilagavathi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Assistant Professor of Physics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Government college for women (A)</a:t>
            </a:r>
          </a:p>
          <a:p>
            <a:r>
              <a:rPr lang="en-US" b="1" dirty="0" err="1" smtClean="0">
                <a:solidFill>
                  <a:srgbClr val="FFC000"/>
                </a:solidFill>
              </a:rPr>
              <a:t>Kumbakonam</a:t>
            </a:r>
            <a:endParaRPr lang="en-US" b="1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Magnetic Dipole (</a:t>
            </a:r>
            <a:r>
              <a:rPr lang="ta-IN" sz="2700" b="1" u="sng" dirty="0" smtClean="0">
                <a:solidFill>
                  <a:srgbClr val="FF0000"/>
                </a:solidFill>
              </a:rPr>
              <a:t>காந்த இருமுனை</a:t>
            </a:r>
            <a:r>
              <a:rPr lang="en-US" sz="2700" b="1" u="sng" dirty="0" smtClean="0"/>
              <a:t>)</a:t>
            </a:r>
            <a:endParaRPr lang="en-US" sz="27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Any two equal and opposite magnetic poles </a:t>
            </a:r>
            <a:r>
              <a:rPr lang="en-US" dirty="0" err="1" smtClean="0"/>
              <a:t>seperated</a:t>
            </a:r>
            <a:r>
              <a:rPr lang="en-US" dirty="0" smtClean="0"/>
              <a:t> by a small distance (d) constitute a </a:t>
            </a:r>
            <a:r>
              <a:rPr lang="en-US" dirty="0" smtClean="0">
                <a:solidFill>
                  <a:srgbClr val="FF0000"/>
                </a:solidFill>
              </a:rPr>
              <a:t>magnetic dipole </a:t>
            </a:r>
            <a:r>
              <a:rPr lang="en-US" dirty="0" smtClean="0"/>
              <a:t>(or) </a:t>
            </a:r>
          </a:p>
          <a:p>
            <a:pPr algn="just"/>
            <a:r>
              <a:rPr lang="en-US" dirty="0" smtClean="0"/>
              <a:t>A system having two opposite magnetic poles </a:t>
            </a:r>
            <a:r>
              <a:rPr lang="en-US" dirty="0" err="1" smtClean="0"/>
              <a:t>seperated</a:t>
            </a:r>
            <a:r>
              <a:rPr lang="en-US" dirty="0" smtClean="0"/>
              <a:t> by a distance (d) is called as a </a:t>
            </a:r>
            <a:r>
              <a:rPr lang="en-US" dirty="0" smtClean="0">
                <a:solidFill>
                  <a:srgbClr val="FF0000"/>
                </a:solidFill>
              </a:rPr>
              <a:t>magnetic dipole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dipole moment (M)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 system having two opposite magnetic poles </a:t>
            </a:r>
            <a:r>
              <a:rPr lang="en-US" dirty="0" err="1" smtClean="0"/>
              <a:t>seperated</a:t>
            </a:r>
            <a:r>
              <a:rPr lang="en-US" dirty="0" smtClean="0"/>
              <a:t> by distance (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) is called as a magnetic dipole. </a:t>
            </a:r>
          </a:p>
          <a:p>
            <a:r>
              <a:rPr lang="en-US" dirty="0" smtClean="0"/>
              <a:t>If 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 is the magnetic pole strength and (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) is the length of the magnet, its dipole moment is given by the product (</a:t>
            </a:r>
            <a:r>
              <a:rPr lang="en-US" dirty="0" smtClean="0">
                <a:solidFill>
                  <a:srgbClr val="FF0000"/>
                </a:solidFill>
              </a:rPr>
              <a:t>ml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It is expressed in Am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a vector quantity</a:t>
            </a:r>
          </a:p>
          <a:p>
            <a:r>
              <a:rPr lang="en-US" dirty="0" smtClean="0"/>
              <a:t>Dipole moment M = ml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Bohr </a:t>
            </a:r>
            <a:r>
              <a:rPr lang="en-US" b="1" u="sng" dirty="0" err="1" smtClean="0">
                <a:solidFill>
                  <a:srgbClr val="FF0000"/>
                </a:solidFill>
              </a:rPr>
              <a:t>Magneton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orbital magnetic moment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0070C0"/>
                </a:solidFill>
              </a:rPr>
              <a:t>spin magnetic moment</a:t>
            </a:r>
            <a:r>
              <a:rPr lang="en-US" dirty="0" smtClean="0"/>
              <a:t> of an electron in an atom can be expressed in terms of </a:t>
            </a:r>
            <a:r>
              <a:rPr lang="en-US" dirty="0" smtClean="0">
                <a:solidFill>
                  <a:srgbClr val="0070C0"/>
                </a:solidFill>
              </a:rPr>
              <a:t>atomic unit of magnetic moment </a:t>
            </a:r>
            <a:r>
              <a:rPr lang="en-US" dirty="0" smtClean="0"/>
              <a:t>called </a:t>
            </a:r>
            <a:r>
              <a:rPr lang="en-US" dirty="0" smtClean="0">
                <a:solidFill>
                  <a:srgbClr val="FF0000"/>
                </a:solidFill>
              </a:rPr>
              <a:t>Bohr magnetron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Bohr Magnetron e</a:t>
            </a:r>
            <a:r>
              <a:rPr lang="az-Cyrl-AZ" dirty="0" smtClean="0"/>
              <a:t>ђ</a:t>
            </a:r>
            <a:r>
              <a:rPr lang="en-US" dirty="0" smtClean="0"/>
              <a:t>/2m</a:t>
            </a:r>
          </a:p>
          <a:p>
            <a:r>
              <a:rPr lang="en-US" dirty="0" smtClean="0"/>
              <a:t>(or) µb=eh/4</a:t>
            </a:r>
            <a:r>
              <a:rPr lang="el-GR" dirty="0" smtClean="0"/>
              <a:t>π</a:t>
            </a:r>
            <a:r>
              <a:rPr lang="en-US" dirty="0" smtClean="0"/>
              <a:t>m</a:t>
            </a:r>
          </a:p>
          <a:p>
            <a:r>
              <a:rPr lang="en-US" dirty="0" smtClean="0"/>
              <a:t>Where </a:t>
            </a:r>
            <a:r>
              <a:rPr lang="az-Cyrl-AZ" dirty="0" smtClean="0"/>
              <a:t>ђ</a:t>
            </a:r>
            <a:r>
              <a:rPr lang="en-US" dirty="0" smtClean="0"/>
              <a:t> = h/2</a:t>
            </a:r>
            <a:r>
              <a:rPr lang="el-GR" dirty="0" smtClean="0"/>
              <a:t>π</a:t>
            </a:r>
            <a:endParaRPr lang="en-US" dirty="0" smtClean="0"/>
          </a:p>
          <a:p>
            <a:r>
              <a:rPr lang="en-US" dirty="0" smtClean="0"/>
              <a:t>µB = 9.27 * 10</a:t>
            </a:r>
            <a:r>
              <a:rPr lang="en-US" baseline="30000" dirty="0" smtClean="0"/>
              <a:t>-24</a:t>
            </a:r>
            <a:r>
              <a:rPr lang="en-US" dirty="0" smtClean="0"/>
              <a:t>Am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field intensity (or) Magnetic field strength (H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It is defined as the </a:t>
            </a:r>
            <a:r>
              <a:rPr lang="en-US" dirty="0" smtClean="0">
                <a:solidFill>
                  <a:srgbClr val="0070C0"/>
                </a:solidFill>
              </a:rPr>
              <a:t>force experienced by a unit north pole</a:t>
            </a:r>
            <a:r>
              <a:rPr lang="en-US" dirty="0" smtClean="0"/>
              <a:t> placed at the given point in a magnetic field.</a:t>
            </a:r>
          </a:p>
          <a:p>
            <a:pPr algn="just"/>
            <a:r>
              <a:rPr lang="en-US" dirty="0" smtClean="0"/>
              <a:t>It is denoted by H and its unit is Am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Magnetic field intensity is the ratio between the </a:t>
            </a:r>
            <a:r>
              <a:rPr lang="en-US" dirty="0" smtClean="0">
                <a:solidFill>
                  <a:srgbClr val="0070C0"/>
                </a:solidFill>
              </a:rPr>
              <a:t>magnetic induction (B)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permeability ( µ) </a:t>
            </a:r>
            <a:r>
              <a:rPr lang="en-US" dirty="0" smtClean="0"/>
              <a:t>of the medium in which the magnetic field exists.</a:t>
            </a:r>
          </a:p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H = B/µ Am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-1</a:t>
            </a:r>
            <a:endParaRPr lang="en-US" b="1" u="sng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Magnetization (or) Intensity of </a:t>
            </a:r>
            <a:r>
              <a:rPr lang="en-US" b="1" u="sng" dirty="0" err="1" smtClean="0">
                <a:solidFill>
                  <a:srgbClr val="FF0000"/>
                </a:solidFill>
              </a:rPr>
              <a:t>magnetisation</a:t>
            </a:r>
            <a:r>
              <a:rPr lang="en-US" b="1" u="sng" dirty="0" smtClean="0">
                <a:solidFill>
                  <a:srgbClr val="FF0000"/>
                </a:solidFill>
              </a:rPr>
              <a:t> (I)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just"/>
            <a:r>
              <a:rPr lang="en-US" dirty="0" smtClean="0"/>
              <a:t>The term </a:t>
            </a:r>
            <a:r>
              <a:rPr lang="en-US" dirty="0" err="1" smtClean="0"/>
              <a:t>magnetisation</a:t>
            </a:r>
            <a:r>
              <a:rPr lang="en-US" dirty="0" smtClean="0"/>
              <a:t> means the process of </a:t>
            </a:r>
            <a:r>
              <a:rPr lang="en-US" dirty="0" smtClean="0">
                <a:solidFill>
                  <a:srgbClr val="FF0000"/>
                </a:solidFill>
              </a:rPr>
              <a:t>converting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non-magnetic material </a:t>
            </a:r>
            <a:r>
              <a:rPr lang="en-US" dirty="0" smtClean="0"/>
              <a:t>into </a:t>
            </a:r>
            <a:r>
              <a:rPr lang="en-US" dirty="0" smtClean="0">
                <a:solidFill>
                  <a:srgbClr val="0070C0"/>
                </a:solidFill>
              </a:rPr>
              <a:t>magnetic material.</a:t>
            </a:r>
          </a:p>
          <a:p>
            <a:pPr algn="just"/>
            <a:r>
              <a:rPr lang="en-US" dirty="0" smtClean="0"/>
              <a:t>It is also defined as the </a:t>
            </a:r>
            <a:r>
              <a:rPr lang="en-US" dirty="0" smtClean="0">
                <a:solidFill>
                  <a:srgbClr val="0070C0"/>
                </a:solidFill>
              </a:rPr>
              <a:t>magnetic moment per unit volume.</a:t>
            </a:r>
          </a:p>
          <a:p>
            <a:r>
              <a:rPr lang="en-US" dirty="0" smtClean="0"/>
              <a:t>It is expressed in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I=M/V Am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-1</a:t>
            </a:r>
            <a:endParaRPr lang="en-US" b="1" u="sng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</a:t>
            </a:r>
            <a:r>
              <a:rPr lang="en-US" b="1" u="sng" dirty="0" err="1" smtClean="0">
                <a:solidFill>
                  <a:srgbClr val="FF0000"/>
                </a:solidFill>
              </a:rPr>
              <a:t>Susceptibiltiy</a:t>
            </a:r>
            <a:r>
              <a:rPr lang="en-US" b="1" u="sng" dirty="0" smtClean="0">
                <a:solidFill>
                  <a:srgbClr val="FF0000"/>
                </a:solidFill>
              </a:rPr>
              <a:t> (</a:t>
            </a:r>
            <a:r>
              <a:rPr lang="el-GR" b="1" u="sng" dirty="0" smtClean="0">
                <a:solidFill>
                  <a:srgbClr val="FF0000"/>
                </a:solidFill>
              </a:rPr>
              <a:t>χ</a:t>
            </a:r>
            <a:r>
              <a:rPr lang="en-US" b="1" u="sng" dirty="0" smtClean="0">
                <a:solidFill>
                  <a:srgbClr val="FF0000"/>
                </a:solidFill>
              </a:rPr>
              <a:t>m 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algn="just"/>
            <a:r>
              <a:rPr lang="en-US" dirty="0" smtClean="0"/>
              <a:t>Magnetic susceptibility is the </a:t>
            </a:r>
            <a:r>
              <a:rPr lang="en-US" dirty="0" smtClean="0">
                <a:solidFill>
                  <a:srgbClr val="0070C0"/>
                </a:solidFill>
              </a:rPr>
              <a:t>ratio between the intensity of </a:t>
            </a:r>
            <a:r>
              <a:rPr lang="en-US" dirty="0" err="1" smtClean="0">
                <a:solidFill>
                  <a:srgbClr val="0070C0"/>
                </a:solidFill>
              </a:rPr>
              <a:t>magnetisation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the magnetic field intensity (H).</a:t>
            </a:r>
          </a:p>
          <a:p>
            <a:pPr algn="just"/>
            <a:r>
              <a:rPr lang="en-US" dirty="0" smtClean="0"/>
              <a:t>It has </a:t>
            </a:r>
            <a:r>
              <a:rPr lang="en-US" dirty="0" smtClean="0">
                <a:solidFill>
                  <a:srgbClr val="FF0000"/>
                </a:solidFill>
              </a:rPr>
              <a:t>no unit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Thus it measures the amount of </a:t>
            </a:r>
            <a:r>
              <a:rPr lang="en-US" dirty="0" err="1" smtClean="0"/>
              <a:t>magnetisation</a:t>
            </a:r>
            <a:r>
              <a:rPr lang="en-US" dirty="0" smtClean="0"/>
              <a:t> produced in the sample during the application of magnetic field</a:t>
            </a:r>
          </a:p>
          <a:p>
            <a:pPr algn="just"/>
            <a:r>
              <a:rPr lang="el-GR" b="1" u="sng" dirty="0" smtClean="0">
                <a:solidFill>
                  <a:srgbClr val="FF0000"/>
                </a:solidFill>
              </a:rPr>
              <a:t>Χ</a:t>
            </a:r>
            <a:r>
              <a:rPr lang="en-US" b="1" u="sng" dirty="0" smtClean="0">
                <a:solidFill>
                  <a:srgbClr val="FF0000"/>
                </a:solidFill>
              </a:rPr>
              <a:t>m = I/H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Permeability (µ 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Magnetic permeability is the </a:t>
            </a:r>
            <a:r>
              <a:rPr lang="en-US" dirty="0" smtClean="0">
                <a:solidFill>
                  <a:srgbClr val="0070C0"/>
                </a:solidFill>
              </a:rPr>
              <a:t>measure of magnetic lines of force penetrating through the material.</a:t>
            </a:r>
          </a:p>
          <a:p>
            <a:pPr algn="just"/>
            <a:r>
              <a:rPr lang="en-US" dirty="0" smtClean="0"/>
              <a:t>It is defined as the ratio between the </a:t>
            </a:r>
            <a:r>
              <a:rPr lang="en-US" dirty="0" smtClean="0">
                <a:solidFill>
                  <a:srgbClr val="FF0000"/>
                </a:solidFill>
              </a:rPr>
              <a:t>magnetic flux density (B)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the magnetic field intensity (H</a:t>
            </a:r>
            <a:r>
              <a:rPr lang="en-US" dirty="0" smtClean="0"/>
              <a:t>). It is expressed in </a:t>
            </a:r>
            <a:r>
              <a:rPr lang="en-US" dirty="0" err="1" smtClean="0"/>
              <a:t>Hentry</a:t>
            </a:r>
            <a:r>
              <a:rPr lang="en-US" dirty="0" smtClean="0"/>
              <a:t> m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µ = B/H Henry m</a:t>
            </a:r>
            <a:r>
              <a:rPr lang="en-US" baseline="30000" dirty="0" smtClean="0"/>
              <a:t>-1</a:t>
            </a:r>
          </a:p>
          <a:p>
            <a:pPr algn="just"/>
            <a:r>
              <a:rPr lang="en-US" dirty="0" smtClean="0"/>
              <a:t>µ = µ</a:t>
            </a:r>
            <a:r>
              <a:rPr lang="en-US" baseline="-25000" dirty="0" err="1" smtClean="0"/>
              <a:t>o</a:t>
            </a:r>
            <a:r>
              <a:rPr lang="en-US" dirty="0" err="1" smtClean="0"/>
              <a:t>µ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pPr algn="just"/>
            <a:r>
              <a:rPr lang="en-US" dirty="0" smtClean="0"/>
              <a:t>µ</a:t>
            </a:r>
            <a:r>
              <a:rPr lang="en-US" baseline="-25000" dirty="0" smtClean="0"/>
              <a:t>o</a:t>
            </a:r>
            <a:r>
              <a:rPr lang="en-US" dirty="0" smtClean="0"/>
              <a:t> – is the permeability of air medium 4</a:t>
            </a:r>
            <a:r>
              <a:rPr lang="el-GR" dirty="0" smtClean="0"/>
              <a:t>π</a:t>
            </a:r>
            <a:r>
              <a:rPr lang="en-US" dirty="0" smtClean="0"/>
              <a:t>*10</a:t>
            </a:r>
            <a:r>
              <a:rPr lang="en-US" baseline="30000" dirty="0" smtClean="0"/>
              <a:t>-7</a:t>
            </a:r>
            <a:r>
              <a:rPr lang="en-US" dirty="0" smtClean="0"/>
              <a:t> Henry 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µ</a:t>
            </a:r>
            <a:r>
              <a:rPr lang="en-US" baseline="-25000" dirty="0" smtClean="0"/>
              <a:t>r </a:t>
            </a:r>
            <a:r>
              <a:rPr lang="en-US" dirty="0" smtClean="0"/>
              <a:t>– is the relative permeability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Relative permeability (µr)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is the ratio between the </a:t>
            </a:r>
            <a:r>
              <a:rPr lang="en-US" dirty="0" smtClean="0">
                <a:solidFill>
                  <a:srgbClr val="0070C0"/>
                </a:solidFill>
              </a:rPr>
              <a:t>permeability of the medium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70C0"/>
                </a:solidFill>
              </a:rPr>
              <a:t>the permeability of free space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It has no unit.</a:t>
            </a:r>
          </a:p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µr = µ/µo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Basic definitions – Electron theory of magnetism – </a:t>
            </a:r>
            <a:r>
              <a:rPr lang="en-US" dirty="0" err="1" smtClean="0"/>
              <a:t>Dia</a:t>
            </a:r>
            <a:r>
              <a:rPr lang="en-US" dirty="0" smtClean="0"/>
              <a:t>, Para, Ferro magnetic materials –Hysteresis – B-H curve using Ballistic Galvanometer – Energy loss due hysteresis and its importance.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Electricity and Magnetism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Electromagnetism</a:t>
            </a:r>
            <a:r>
              <a:rPr lang="en-US" dirty="0" smtClean="0"/>
              <a:t> is a branch of physics involving the study of the </a:t>
            </a:r>
            <a:r>
              <a:rPr lang="en-US" dirty="0" smtClean="0">
                <a:solidFill>
                  <a:srgbClr val="0070C0"/>
                </a:solidFill>
              </a:rPr>
              <a:t>electromagnetic force</a:t>
            </a:r>
            <a:endParaRPr lang="en-US" dirty="0" smtClean="0"/>
          </a:p>
          <a:p>
            <a:pPr algn="just"/>
            <a:r>
              <a:rPr lang="en-US" dirty="0" smtClean="0"/>
              <a:t>A type of </a:t>
            </a:r>
            <a:r>
              <a:rPr lang="en-US" dirty="0" smtClean="0">
                <a:solidFill>
                  <a:srgbClr val="0070C0"/>
                </a:solidFill>
              </a:rPr>
              <a:t>physical interaction </a:t>
            </a:r>
            <a:r>
              <a:rPr lang="en-US" dirty="0" smtClean="0"/>
              <a:t>that occurs between </a:t>
            </a:r>
            <a:r>
              <a:rPr lang="en-US" dirty="0" smtClean="0">
                <a:solidFill>
                  <a:srgbClr val="FF0000"/>
                </a:solidFill>
              </a:rPr>
              <a:t>electrically charged particles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properties of material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791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 </a:t>
            </a:r>
            <a:r>
              <a:rPr lang="en-US" b="1" dirty="0" smtClean="0"/>
              <a:t>magnetic properties</a:t>
            </a:r>
            <a:r>
              <a:rPr lang="en-US" dirty="0" smtClean="0"/>
              <a:t> of a </a:t>
            </a:r>
            <a:r>
              <a:rPr lang="en-US" b="1" dirty="0" smtClean="0"/>
              <a:t>material</a:t>
            </a:r>
            <a:r>
              <a:rPr lang="en-US" dirty="0" smtClean="0"/>
              <a:t> are those which determine the </a:t>
            </a:r>
            <a:r>
              <a:rPr lang="en-US" dirty="0" smtClean="0">
                <a:solidFill>
                  <a:srgbClr val="0070C0"/>
                </a:solidFill>
              </a:rPr>
              <a:t>ability of </a:t>
            </a:r>
            <a:r>
              <a:rPr lang="en-US" b="1" dirty="0" smtClean="0">
                <a:solidFill>
                  <a:srgbClr val="0070C0"/>
                </a:solidFill>
              </a:rPr>
              <a:t>material</a:t>
            </a:r>
            <a:r>
              <a:rPr lang="en-US" dirty="0" smtClean="0"/>
              <a:t> to be suitable for a </a:t>
            </a:r>
            <a:r>
              <a:rPr lang="en-US" dirty="0" smtClean="0">
                <a:solidFill>
                  <a:srgbClr val="FF0000"/>
                </a:solidFill>
              </a:rPr>
              <a:t>particular </a:t>
            </a:r>
            <a:r>
              <a:rPr lang="en-US" b="1" dirty="0" smtClean="0">
                <a:solidFill>
                  <a:srgbClr val="FF0000"/>
                </a:solidFill>
              </a:rPr>
              <a:t>magnetic</a:t>
            </a:r>
            <a:r>
              <a:rPr lang="en-US" dirty="0" smtClean="0">
                <a:solidFill>
                  <a:srgbClr val="FF0000"/>
                </a:solidFill>
              </a:rPr>
              <a:t> Application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Some of the typical </a:t>
            </a:r>
            <a:r>
              <a:rPr lang="en-US" b="1" dirty="0" smtClean="0"/>
              <a:t>magnetic properties</a:t>
            </a:r>
            <a:r>
              <a:rPr lang="en-US" dirty="0" smtClean="0"/>
              <a:t> of engineering </a:t>
            </a:r>
            <a:r>
              <a:rPr lang="en-US" b="1" dirty="0" smtClean="0"/>
              <a:t>materials</a:t>
            </a:r>
            <a:r>
              <a:rPr lang="en-US" dirty="0" smtClean="0"/>
              <a:t> are listed </a:t>
            </a:r>
            <a:r>
              <a:rPr lang="en-US" dirty="0" smtClean="0"/>
              <a:t>below-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Permeability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Retentively </a:t>
            </a:r>
            <a:r>
              <a:rPr lang="en-US" b="1" dirty="0" smtClean="0"/>
              <a:t>or</a:t>
            </a:r>
            <a:r>
              <a:rPr lang="en-US" b="1" dirty="0" smtClean="0">
                <a:solidFill>
                  <a:srgbClr val="0070C0"/>
                </a:solidFill>
              </a:rPr>
              <a:t> Magnetic Hysteresis.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 Coercive force.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Field (</a:t>
            </a:r>
            <a:r>
              <a:rPr lang="ta-IN" sz="3200" b="1" u="sng" dirty="0" smtClean="0">
                <a:solidFill>
                  <a:srgbClr val="0070C0"/>
                </a:solidFill>
              </a:rPr>
              <a:t>காந்த புலம்</a:t>
            </a:r>
            <a:r>
              <a:rPr lang="en-US" sz="3200" u="sng" dirty="0" smtClean="0">
                <a:solidFill>
                  <a:srgbClr val="FF0000"/>
                </a:solidFill>
              </a:rPr>
              <a:t>)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Magnetic field is defined as the </a:t>
            </a:r>
            <a:r>
              <a:rPr lang="en-US" dirty="0" smtClean="0">
                <a:solidFill>
                  <a:srgbClr val="0070C0"/>
                </a:solidFill>
              </a:rPr>
              <a:t>space around the magnet </a:t>
            </a:r>
            <a:r>
              <a:rPr lang="en-US" dirty="0" smtClean="0"/>
              <a:t>(or) the current carrying conductor where the magnetic effect is felt.</a:t>
            </a:r>
            <a:endParaRPr lang="en-US" dirty="0"/>
          </a:p>
        </p:txBody>
      </p:sp>
      <p:pic>
        <p:nvPicPr>
          <p:cNvPr id="5" name="Content Placeholder 4" descr="Bar-Magnet-Magnetic-Field-With-Compas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37774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lines of Forces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Magnetic field consists of a </a:t>
            </a:r>
            <a:r>
              <a:rPr lang="en-US" dirty="0" smtClean="0">
                <a:solidFill>
                  <a:srgbClr val="0070C0"/>
                </a:solidFill>
              </a:rPr>
              <a:t>number of imaginary lines of magnetic forces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These lines of forces travel externally from </a:t>
            </a:r>
            <a:r>
              <a:rPr lang="en-US" dirty="0" smtClean="0">
                <a:solidFill>
                  <a:srgbClr val="FF0000"/>
                </a:solidFill>
              </a:rPr>
              <a:t>north pole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70C0"/>
                </a:solidFill>
              </a:rPr>
              <a:t>south pole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magnetic lines of force is defined as the </a:t>
            </a:r>
            <a:r>
              <a:rPr lang="en-US" b="1" u="sng" dirty="0" smtClean="0">
                <a:solidFill>
                  <a:srgbClr val="00B050"/>
                </a:solidFill>
              </a:rPr>
              <a:t>continuous curve in a magnetic field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tangent drawn at any point on the curve gives the direction of the resultant magnetic intensity at that point.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lines of Forces</a:t>
            </a:r>
            <a:endParaRPr lang="en-US" dirty="0"/>
          </a:p>
        </p:txBody>
      </p:sp>
      <p:pic>
        <p:nvPicPr>
          <p:cNvPr id="4" name="Content Placeholder 3" descr="20131212-344716-3962-magnetic-lin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477000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Flux (</a:t>
            </a:r>
            <a:r>
              <a:rPr lang="el-GR" b="1" u="sng" dirty="0" smtClean="0">
                <a:solidFill>
                  <a:srgbClr val="FF0000"/>
                </a:solidFill>
              </a:rPr>
              <a:t>φ</a:t>
            </a:r>
            <a:r>
              <a:rPr lang="en-US" b="1" u="sng" dirty="0" smtClean="0">
                <a:solidFill>
                  <a:srgbClr val="FF0000"/>
                </a:solidFill>
              </a:rPr>
              <a:t> ) (</a:t>
            </a:r>
            <a:r>
              <a:rPr lang="ta-IN" sz="3100" b="1" dirty="0" smtClean="0"/>
              <a:t>காந்தப் பாய்வு</a:t>
            </a:r>
            <a:r>
              <a:rPr lang="en-US" sz="3100" b="1" dirty="0" smtClean="0"/>
              <a:t>)</a:t>
            </a:r>
            <a:endParaRPr lang="en-US" sz="31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810000" cy="4876800"/>
          </a:xfrm>
        </p:spPr>
        <p:txBody>
          <a:bodyPr/>
          <a:lstStyle/>
          <a:p>
            <a:pPr algn="just"/>
            <a:r>
              <a:rPr lang="en-US" dirty="0" smtClean="0"/>
              <a:t>The total number of </a:t>
            </a:r>
            <a:r>
              <a:rPr lang="en-US" dirty="0" err="1" smtClean="0"/>
              <a:t>magntic</a:t>
            </a:r>
            <a:r>
              <a:rPr lang="en-US" dirty="0" smtClean="0"/>
              <a:t> lines of force passing through a surface is known as magnetic flux.</a:t>
            </a:r>
          </a:p>
          <a:p>
            <a:pPr algn="just"/>
            <a:r>
              <a:rPr lang="en-US" dirty="0" smtClean="0"/>
              <a:t>It is represented by the symbol (</a:t>
            </a:r>
            <a:r>
              <a:rPr lang="el-GR" dirty="0" smtClean="0"/>
              <a:t>φ</a:t>
            </a:r>
            <a:r>
              <a:rPr lang="en-US" dirty="0" smtClean="0"/>
              <a:t> )</a:t>
            </a:r>
          </a:p>
          <a:p>
            <a:pPr algn="just"/>
            <a:r>
              <a:rPr lang="en-US" dirty="0" smtClean="0"/>
              <a:t>Its unit is </a:t>
            </a:r>
            <a:r>
              <a:rPr lang="en-US" dirty="0" err="1" smtClean="0"/>
              <a:t>weber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unnamed (1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43434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Magnetic flux density (or) Magnetic induction (B) </a:t>
            </a:r>
            <a:r>
              <a:rPr lang="ta-IN" sz="3100" b="1" u="sng" dirty="0" smtClean="0"/>
              <a:t>காந்த தூண்டல்</a:t>
            </a:r>
            <a:endParaRPr lang="en-US" sz="31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It is defined as the number of magnetic lines of force ( </a:t>
            </a:r>
            <a:r>
              <a:rPr lang="el-GR" dirty="0" smtClean="0"/>
              <a:t>φ</a:t>
            </a:r>
            <a:r>
              <a:rPr lang="en-US" dirty="0" smtClean="0"/>
              <a:t>) passing </a:t>
            </a:r>
            <a:r>
              <a:rPr lang="en-US" dirty="0" smtClean="0">
                <a:solidFill>
                  <a:srgbClr val="0070C0"/>
                </a:solidFill>
              </a:rPr>
              <a:t>perpendicularly through a unit area of a cross section (A).</a:t>
            </a:r>
          </a:p>
          <a:p>
            <a:pPr algn="just"/>
            <a:r>
              <a:rPr lang="en-US" dirty="0" smtClean="0"/>
              <a:t>It is denoted by the symbol (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) and its unit is </a:t>
            </a:r>
            <a:r>
              <a:rPr lang="en-US" dirty="0" smtClean="0">
                <a:solidFill>
                  <a:srgbClr val="FF0000"/>
                </a:solidFill>
              </a:rPr>
              <a:t>Weber/m2 (or) </a:t>
            </a:r>
            <a:r>
              <a:rPr lang="en-US" dirty="0" err="1" smtClean="0">
                <a:solidFill>
                  <a:srgbClr val="FF0000"/>
                </a:solidFill>
              </a:rPr>
              <a:t>tesla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Magnetic flux density is given by</a:t>
            </a:r>
          </a:p>
          <a:p>
            <a:pPr algn="just"/>
            <a:r>
              <a:rPr lang="en-US" dirty="0" smtClean="0"/>
              <a:t>B=</a:t>
            </a:r>
            <a:r>
              <a:rPr lang="en-US" dirty="0" err="1" smtClean="0"/>
              <a:t>fi</a:t>
            </a:r>
            <a:r>
              <a:rPr lang="en-US" dirty="0" smtClean="0"/>
              <a:t>/A </a:t>
            </a:r>
            <a:r>
              <a:rPr lang="en-US" dirty="0" err="1" smtClean="0"/>
              <a:t>weber</a:t>
            </a:r>
            <a:r>
              <a:rPr lang="en-US" dirty="0" smtClean="0"/>
              <a:t>/m2</a:t>
            </a:r>
          </a:p>
          <a:p>
            <a:pPr algn="just"/>
            <a:r>
              <a:rPr lang="en-US" dirty="0" smtClean="0"/>
              <a:t>It is also equal to the magnetic force experienced by a unit north pole placed in that magnetic filed.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769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MAGNETIC PROPERTIES OF MATERIALS </vt:lpstr>
      <vt:lpstr>Unit II</vt:lpstr>
      <vt:lpstr>Electricity and Magnetism</vt:lpstr>
      <vt:lpstr>Magnetic properties of material</vt:lpstr>
      <vt:lpstr>Magnetic Field (காந்த புலம்)</vt:lpstr>
      <vt:lpstr>Magnetic lines of Forces</vt:lpstr>
      <vt:lpstr>Magnetic lines of Forces</vt:lpstr>
      <vt:lpstr>Magnetic Flux (φ ) (காந்தப் பாய்வு)</vt:lpstr>
      <vt:lpstr>Magnetic flux density (or) Magnetic induction (B) காந்த தூண்டல்</vt:lpstr>
      <vt:lpstr>Magnetic Dipole (காந்த இருமுனை)</vt:lpstr>
      <vt:lpstr>Magnetic dipole moment (M)</vt:lpstr>
      <vt:lpstr>Bohr Magneton</vt:lpstr>
      <vt:lpstr>Magnetic field intensity (or) Magnetic field strength (H)</vt:lpstr>
      <vt:lpstr>Magnetization (or) Intensity of magnetisation (I)</vt:lpstr>
      <vt:lpstr>Magnetic Susceptibiltiy (χm )</vt:lpstr>
      <vt:lpstr>Magnetic Permeability (µ )</vt:lpstr>
      <vt:lpstr>Relative permeability (µr)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PROPERTIES OF MATERIALS </dc:title>
  <dc:creator>Chandru</dc:creator>
  <cp:lastModifiedBy>Ammu</cp:lastModifiedBy>
  <cp:revision>27</cp:revision>
  <dcterms:created xsi:type="dcterms:W3CDTF">2006-08-16T00:00:00Z</dcterms:created>
  <dcterms:modified xsi:type="dcterms:W3CDTF">2020-08-13T05:44:43Z</dcterms:modified>
</cp:coreProperties>
</file>