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61" r:id="rId3"/>
    <p:sldId id="271" r:id="rId4"/>
    <p:sldId id="274" r:id="rId5"/>
    <p:sldId id="262" r:id="rId6"/>
    <p:sldId id="263" r:id="rId7"/>
    <p:sldId id="264" r:id="rId8"/>
    <p:sldId id="265" r:id="rId9"/>
    <p:sldId id="266" r:id="rId10"/>
    <p:sldId id="283" r:id="rId11"/>
    <p:sldId id="267" r:id="rId12"/>
    <p:sldId id="268" r:id="rId13"/>
    <p:sldId id="269" r:id="rId14"/>
    <p:sldId id="270" r:id="rId15"/>
    <p:sldId id="272" r:id="rId16"/>
    <p:sldId id="257" r:id="rId17"/>
    <p:sldId id="258" r:id="rId18"/>
    <p:sldId id="275" r:id="rId19"/>
    <p:sldId id="276" r:id="rId20"/>
    <p:sldId id="259" r:id="rId21"/>
    <p:sldId id="273" r:id="rId22"/>
    <p:sldId id="260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76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00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46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901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93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15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64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19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0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56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9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4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6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28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3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6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5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667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B5FC9-3091-8A44-BFA5-0B60AD38E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TYPES OF TITRATIONS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F1E5BD-BDF0-EB44-89CC-0F8A9C9C0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0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A0DC1-17FF-7847-8DB7-0CA0A1E8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30B25-8B1B-D84D-8125-F58542471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26" y="154174"/>
            <a:ext cx="11126390" cy="5935873"/>
          </a:xfrm>
        </p:spPr>
      </p:pic>
    </p:spTree>
    <p:extLst>
      <p:ext uri="{BB962C8B-B14F-4D97-AF65-F5344CB8AC3E}">
        <p14:creationId xmlns:p14="http://schemas.microsoft.com/office/powerpoint/2010/main" xmlns="" val="123673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E57EF-AECD-D64F-A9F6-B4E6637A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90CD132-3F5C-F144-9433-2864ED06E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" y="365125"/>
            <a:ext cx="10710861" cy="5811838"/>
          </a:xfrm>
        </p:spPr>
      </p:pic>
    </p:spTree>
    <p:extLst>
      <p:ext uri="{BB962C8B-B14F-4D97-AF65-F5344CB8AC3E}">
        <p14:creationId xmlns:p14="http://schemas.microsoft.com/office/powerpoint/2010/main" xmlns="" val="126622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723D2-F8DF-844B-B133-7AAD4551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F53D699-7D14-CC4F-B693-1BFC02F1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365125"/>
            <a:ext cx="11019234" cy="6350000"/>
          </a:xfrm>
        </p:spPr>
      </p:pic>
    </p:spTree>
    <p:extLst>
      <p:ext uri="{BB962C8B-B14F-4D97-AF65-F5344CB8AC3E}">
        <p14:creationId xmlns:p14="http://schemas.microsoft.com/office/powerpoint/2010/main" xmlns="" val="129738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720DD-42BB-4148-A9B5-FD57D95B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948F231-7A04-BC4B-B841-2D6CC6E27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4" y="365125"/>
            <a:ext cx="11019234" cy="6127750"/>
          </a:xfrm>
        </p:spPr>
      </p:pic>
    </p:spTree>
    <p:extLst>
      <p:ext uri="{BB962C8B-B14F-4D97-AF65-F5344CB8AC3E}">
        <p14:creationId xmlns:p14="http://schemas.microsoft.com/office/powerpoint/2010/main" xmlns="" val="136034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FA162-20F9-1444-904A-2A8D47A8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5748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3"/>
                </a:solidFill>
              </a:rPr>
              <a:t>Basic requirements of a titrimetric reaction:</a:t>
            </a:r>
          </a:p>
          <a:p>
            <a:pPr marL="0" indent="0">
              <a:buNone/>
            </a:pPr>
            <a:r>
              <a:rPr lang="en-US"/>
              <a:t> 1. The reaction should be rapid.</a:t>
            </a:r>
          </a:p>
          <a:p>
            <a:pPr marL="0" indent="0">
              <a:buNone/>
            </a:pPr>
            <a:r>
              <a:rPr lang="en-US"/>
              <a:t> 2. The reaction should follow a stoichiometric equation. Then only we can calculate exactly the amount of the reacting substance.</a:t>
            </a:r>
          </a:p>
          <a:p>
            <a:pPr marL="0" indent="0">
              <a:buNone/>
            </a:pPr>
            <a:r>
              <a:rPr lang="en-US"/>
              <a:t>3. The reaction must proceed to early 100% completion on addition of the stoichiometric amount of the standard solution.</a:t>
            </a:r>
          </a:p>
          <a:p>
            <a:pPr marL="0" indent="0">
              <a:buNone/>
            </a:pPr>
            <a:r>
              <a:rPr lang="en-US"/>
              <a:t>4. The completion of the reaction as indicated by the end point should be easily determinable.</a:t>
            </a:r>
          </a:p>
          <a:p>
            <a:pPr marL="0" indent="0">
              <a:buNone/>
            </a:pPr>
            <a:r>
              <a:rPr lang="en-US"/>
              <a:t>5. The reaction should not be reversible </a:t>
            </a:r>
          </a:p>
        </p:txBody>
      </p:sp>
    </p:spTree>
    <p:extLst>
      <p:ext uri="{BB962C8B-B14F-4D97-AF65-F5344CB8AC3E}">
        <p14:creationId xmlns:p14="http://schemas.microsoft.com/office/powerpoint/2010/main" xmlns="" val="122249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6862E-8231-AF45-8D7F-3B7C3AFD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CC03D7-9F3E-F84B-9899-DD3172751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41" y="365125"/>
            <a:ext cx="10800159" cy="6127750"/>
          </a:xfrm>
        </p:spPr>
      </p:pic>
    </p:spTree>
    <p:extLst>
      <p:ext uri="{BB962C8B-B14F-4D97-AF65-F5344CB8AC3E}">
        <p14:creationId xmlns:p14="http://schemas.microsoft.com/office/powerpoint/2010/main" xmlns="" val="245675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5C1C7B1-7D2C-2E49-83EB-0B55F587A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392907"/>
            <a:ext cx="10947797" cy="5625702"/>
          </a:xfrm>
        </p:spPr>
      </p:pic>
    </p:spTree>
    <p:extLst>
      <p:ext uri="{BB962C8B-B14F-4D97-AF65-F5344CB8AC3E}">
        <p14:creationId xmlns:p14="http://schemas.microsoft.com/office/powerpoint/2010/main" xmlns="" val="226488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5F1E339-921E-BF44-8B72-0E1332CE4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97" y="500064"/>
            <a:ext cx="10465594" cy="5375670"/>
          </a:xfrm>
        </p:spPr>
      </p:pic>
    </p:spTree>
    <p:extLst>
      <p:ext uri="{BB962C8B-B14F-4D97-AF65-F5344CB8AC3E}">
        <p14:creationId xmlns:p14="http://schemas.microsoft.com/office/powerpoint/2010/main" xmlns="" val="32916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6E87D3-5F84-7446-9573-A5237E725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16"/>
            <a:ext cx="10515600" cy="54804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3"/>
                </a:solidFill>
              </a:rPr>
              <a:t>Principle</a:t>
            </a:r>
            <a:r>
              <a:rPr lang="en-US"/>
              <a:t>:</a:t>
            </a:r>
          </a:p>
          <a:p>
            <a:r>
              <a:rPr lang="en-US"/>
              <a:t> The purose of titration of a solution of a base with a standard solution of an acid is to determine the volume of the standard acid required exactly to neutralise a given volume of base.</a:t>
            </a:r>
          </a:p>
          <a:p>
            <a:r>
              <a:rPr lang="en-US"/>
              <a:t> The point at which the acid neutralises the base completely is known as the equivalence point stiochiometric point or the end point.</a:t>
            </a:r>
          </a:p>
          <a:p>
            <a:r>
              <a:rPr lang="en-US"/>
              <a:t> At the end point an aqueous solutions of the corresponding salt is obtained.</a:t>
            </a:r>
          </a:p>
          <a:p>
            <a:r>
              <a:rPr lang="en-US"/>
              <a:t> In the titration between a strong acid and a strong base the resultant solution at the end point will be neutral and will have P</a:t>
            </a:r>
            <a:r>
              <a:rPr lang="en-US" baseline="30000"/>
              <a:t>H</a:t>
            </a:r>
            <a:r>
              <a:rPr lang="en-US"/>
              <a:t> 7.</a:t>
            </a:r>
          </a:p>
          <a:p>
            <a:r>
              <a:rPr lang="en-US"/>
              <a:t> In the titration between a strong base the resultant solution will be basic and its P</a:t>
            </a:r>
            <a:r>
              <a:rPr lang="en-US" baseline="30000"/>
              <a:t>h</a:t>
            </a:r>
            <a:r>
              <a:rPr lang="en-US"/>
              <a:t>will be more than 7.</a:t>
            </a:r>
          </a:p>
          <a:p>
            <a:r>
              <a:rPr lang="en-US"/>
              <a:t>Thus during a titration near the end point there will be a sudden change in the p</a:t>
            </a:r>
            <a:r>
              <a:rPr lang="en-US" baseline="30000"/>
              <a:t>H</a:t>
            </a:r>
            <a:r>
              <a:rPr lang="en-US"/>
              <a:t>of the soution undergoing titration.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68749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62F42-CE2C-0346-83E3-F1FEED183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3"/>
            <a:ext cx="10515600" cy="5391150"/>
          </a:xfrm>
        </p:spPr>
        <p:txBody>
          <a:bodyPr>
            <a:normAutofit lnSpcReduction="10000"/>
          </a:bodyPr>
          <a:lstStyle/>
          <a:p>
            <a:r>
              <a:rPr lang="en-US"/>
              <a:t> This facts helps us to select an indicator which will change its colour with in the range of p</a:t>
            </a:r>
            <a:r>
              <a:rPr lang="en-US" baseline="30000"/>
              <a:t>H</a:t>
            </a:r>
            <a:r>
              <a:rPr lang="en-US"/>
              <a:t>change occurring during a titration.</a:t>
            </a:r>
          </a:p>
          <a:p>
            <a:r>
              <a:rPr lang="en-US"/>
              <a:t> we can measure the p</a:t>
            </a:r>
            <a:r>
              <a:rPr lang="en-US" baseline="30000"/>
              <a:t>H</a:t>
            </a:r>
            <a:r>
              <a:rPr lang="en-US"/>
              <a:t>of the solution undergoing titration after each addition of the titrant and plot p</a:t>
            </a:r>
            <a:r>
              <a:rPr lang="en-US" baseline="30000"/>
              <a:t>H</a:t>
            </a:r>
            <a:r>
              <a:rPr lang="en-US"/>
              <a:t>against the milli-litres of titrant added.</a:t>
            </a:r>
          </a:p>
          <a:p>
            <a:r>
              <a:rPr lang="en-US"/>
              <a:t> such a curve will have a sharp rise or fall in it which will indicate the end point.</a:t>
            </a:r>
          </a:p>
          <a:p>
            <a:r>
              <a:rPr lang="en-US"/>
              <a:t> Thus the end point in an acid-base titration is determined by using indicators or using a potentiometer.</a:t>
            </a:r>
          </a:p>
          <a:p>
            <a:r>
              <a:rPr lang="en-US"/>
              <a:t> A third method is to measure the conductivity of the solution that is undergoing titration and to draw a graph between the conductivity and the milli-litres of the titrant added.</a:t>
            </a:r>
          </a:p>
          <a:p>
            <a:r>
              <a:rPr lang="en-US"/>
              <a:t>The break in the graph indicates the end point.</a:t>
            </a:r>
          </a:p>
        </p:txBody>
      </p:sp>
    </p:spTree>
    <p:extLst>
      <p:ext uri="{BB962C8B-B14F-4D97-AF65-F5344CB8AC3E}">
        <p14:creationId xmlns:p14="http://schemas.microsoft.com/office/powerpoint/2010/main" xmlns="" val="58021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DB23E-21AE-444A-818B-A70951C1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2BA61F1-D605-8D4C-A3CD-1A47A0F02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6" y="365125"/>
            <a:ext cx="10960894" cy="6127750"/>
          </a:xfrm>
        </p:spPr>
      </p:pic>
    </p:spTree>
    <p:extLst>
      <p:ext uri="{BB962C8B-B14F-4D97-AF65-F5344CB8AC3E}">
        <p14:creationId xmlns:p14="http://schemas.microsoft.com/office/powerpoint/2010/main" xmlns="" val="323953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DC334B-7AA0-5249-9BDC-719D537EA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28" y="446484"/>
            <a:ext cx="11322844" cy="6072188"/>
          </a:xfrm>
        </p:spPr>
      </p:pic>
    </p:spTree>
    <p:extLst>
      <p:ext uri="{BB962C8B-B14F-4D97-AF65-F5344CB8AC3E}">
        <p14:creationId xmlns:p14="http://schemas.microsoft.com/office/powerpoint/2010/main" xmlns="" val="214175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40767-5B57-A946-B3A2-14C14AF0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C0AA26-7F44-D34C-B286-439E48B06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35" y="365125"/>
            <a:ext cx="11322844" cy="6127750"/>
          </a:xfrm>
        </p:spPr>
      </p:pic>
    </p:spTree>
    <p:extLst>
      <p:ext uri="{BB962C8B-B14F-4D97-AF65-F5344CB8AC3E}">
        <p14:creationId xmlns:p14="http://schemas.microsoft.com/office/powerpoint/2010/main" xmlns="" val="143795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33A4C5C-8765-C64D-9B94-3F70FE3C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984" y="196453"/>
            <a:ext cx="10537032" cy="6465094"/>
          </a:xfrm>
        </p:spPr>
      </p:pic>
    </p:spTree>
    <p:extLst>
      <p:ext uri="{BB962C8B-B14F-4D97-AF65-F5344CB8AC3E}">
        <p14:creationId xmlns:p14="http://schemas.microsoft.com/office/powerpoint/2010/main" xmlns="" val="166139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DBE2C84D-4944-2540-B78D-D2C18CAE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235" y="285750"/>
            <a:ext cx="10340578" cy="6375797"/>
          </a:xfrm>
        </p:spPr>
      </p:pic>
    </p:spTree>
    <p:extLst>
      <p:ext uri="{BB962C8B-B14F-4D97-AF65-F5344CB8AC3E}">
        <p14:creationId xmlns:p14="http://schemas.microsoft.com/office/powerpoint/2010/main" xmlns="" val="252145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54758-CD3D-F745-B210-6772AFA8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/>
          <a:lstStyle/>
          <a:p>
            <a:r>
              <a:rPr lang="en-US"/>
              <a:t>Eg: Titration between Feso</a:t>
            </a:r>
            <a:r>
              <a:rPr lang="en-US" baseline="-25000"/>
              <a:t>4</a:t>
            </a:r>
            <a:r>
              <a:rPr lang="en-US"/>
              <a:t> and ce(so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2.   </a:t>
            </a:r>
          </a:p>
          <a:p>
            <a:pPr marL="0" indent="0">
              <a:buNone/>
            </a:pPr>
            <a:r>
              <a:rPr lang="en-US" baseline="-25000"/>
              <a:t>       </a:t>
            </a:r>
            <a:r>
              <a:rPr lang="en-US"/>
              <a:t>Fe</a:t>
            </a:r>
            <a:r>
              <a:rPr lang="en-US" baseline="30000"/>
              <a:t>2+</a:t>
            </a:r>
            <a:r>
              <a:rPr lang="en-US"/>
              <a:t>                           -----------------</a:t>
            </a:r>
            <a:r>
              <a:rPr lang="en-US">
                <a:sym typeface="Wingdings" pitchFamily="2" charset="2"/>
              </a:rPr>
              <a:t>   Fe</a:t>
            </a:r>
            <a:r>
              <a:rPr lang="en-US" baseline="30000">
                <a:sym typeface="Wingdings" pitchFamily="2" charset="2"/>
              </a:rPr>
              <a:t>3+</a:t>
            </a:r>
            <a:r>
              <a:rPr lang="en-US">
                <a:sym typeface="Wingdings" pitchFamily="2" charset="2"/>
              </a:rPr>
              <a:t>   +  e</a:t>
            </a:r>
            <a:r>
              <a:rPr lang="en-US" baseline="30000">
                <a:sym typeface="Wingdings" pitchFamily="2" charset="2"/>
              </a:rPr>
              <a:t>-</a:t>
            </a:r>
          </a:p>
          <a:p>
            <a:pPr marL="0" indent="0">
              <a:buNone/>
            </a:pPr>
            <a:r>
              <a:rPr lang="en-US" baseline="30000">
                <a:sym typeface="Wingdings" pitchFamily="2" charset="2"/>
              </a:rPr>
              <a:t>        </a:t>
            </a:r>
            <a:r>
              <a:rPr lang="en-US">
                <a:sym typeface="Wingdings" pitchFamily="2" charset="2"/>
              </a:rPr>
              <a:t>ce</a:t>
            </a:r>
            <a:r>
              <a:rPr lang="en-US" baseline="30000">
                <a:sym typeface="Wingdings" pitchFamily="2" charset="2"/>
              </a:rPr>
              <a:t>2+</a:t>
            </a:r>
            <a:r>
              <a:rPr lang="en-US">
                <a:sym typeface="Wingdings" pitchFamily="2" charset="2"/>
              </a:rPr>
              <a:t>   +  e</a:t>
            </a:r>
            <a:r>
              <a:rPr lang="en-US" baseline="30000">
                <a:sym typeface="Wingdings" pitchFamily="2" charset="2"/>
              </a:rPr>
              <a:t>-</a:t>
            </a:r>
            <a:r>
              <a:rPr lang="en-US">
                <a:sym typeface="Wingdings" pitchFamily="2" charset="2"/>
              </a:rPr>
              <a:t>                -----------------    ce</a:t>
            </a:r>
            <a:r>
              <a:rPr lang="en-US" baseline="30000">
                <a:sym typeface="Wingdings" pitchFamily="2" charset="2"/>
              </a:rPr>
              <a:t>3+</a:t>
            </a:r>
            <a:endParaRPr lang="en-US">
              <a:sym typeface="Wingdings" pitchFamily="2" charset="2"/>
            </a:endParaRPr>
          </a:p>
          <a:p>
            <a:pPr marL="0" indent="0">
              <a:buNone/>
            </a:pPr>
            <a:r>
              <a:rPr lang="en-US" baseline="-25000">
                <a:sym typeface="Wingdings" pitchFamily="2" charset="2"/>
              </a:rPr>
              <a:t>  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baseline="-25000">
                <a:sym typeface="Wingdings" pitchFamily="2" charset="2"/>
              </a:rPr>
              <a:t>    </a:t>
            </a:r>
            <a:r>
              <a:rPr lang="en-US">
                <a:sym typeface="Wingdings" pitchFamily="2" charset="2"/>
              </a:rPr>
              <a:t>Fe</a:t>
            </a:r>
            <a:r>
              <a:rPr lang="en-US" baseline="30000">
                <a:sym typeface="Wingdings" pitchFamily="2" charset="2"/>
              </a:rPr>
              <a:t>2+</a:t>
            </a:r>
            <a:r>
              <a:rPr lang="en-US">
                <a:sym typeface="Wingdings" pitchFamily="2" charset="2"/>
              </a:rPr>
              <a:t>      +  ce</a:t>
            </a:r>
            <a:r>
              <a:rPr lang="en-US" baseline="30000">
                <a:sym typeface="Wingdings" pitchFamily="2" charset="2"/>
              </a:rPr>
              <a:t>2+</a:t>
            </a:r>
            <a:r>
              <a:rPr lang="en-US">
                <a:sym typeface="Wingdings" pitchFamily="2" charset="2"/>
              </a:rPr>
              <a:t>            ----------------     Fe</a:t>
            </a:r>
            <a:r>
              <a:rPr lang="en-US" baseline="30000">
                <a:sym typeface="Wingdings" pitchFamily="2" charset="2"/>
              </a:rPr>
              <a:t>3+</a:t>
            </a:r>
            <a:r>
              <a:rPr lang="en-US">
                <a:sym typeface="Wingdings" pitchFamily="2" charset="2"/>
              </a:rPr>
              <a:t>  + ce</a:t>
            </a:r>
            <a:r>
              <a:rPr lang="en-US" baseline="30000">
                <a:sym typeface="Wingdings" pitchFamily="2" charset="2"/>
              </a:rPr>
              <a:t>3+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Ferrous.      Ceric.                                    Ferric.     Cerous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 -------------------------------------------------------------------</a:t>
            </a:r>
          </a:p>
          <a:p>
            <a:r>
              <a:rPr lang="en-US">
                <a:sym typeface="Wingdings" pitchFamily="2" charset="2"/>
              </a:rPr>
              <a:t> end point is determined in two ways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1.The potential of the system changes abruptly in the neighbourhood of equivalence point.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663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A8B260-0A4B-824D-A516-E9A4DAF8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200"/>
              <a:t>     E = EMF in volts</a:t>
            </a:r>
          </a:p>
          <a:p>
            <a:pPr marL="0" indent="0" algn="ctr">
              <a:buNone/>
            </a:pPr>
            <a:r>
              <a:rPr lang="en-US" sz="2200"/>
              <a:t>V = volumetric of ceric solution in ml</a:t>
            </a:r>
          </a:p>
          <a:p>
            <a:pPr marL="0" indent="0" algn="ctr">
              <a:buNone/>
            </a:pPr>
            <a:r>
              <a:rPr lang="en-US" sz="2200"/>
              <a:t>EP = End point</a:t>
            </a:r>
          </a:p>
          <a:p>
            <a:pPr marL="0" indent="0" algn="ctr">
              <a:buNone/>
            </a:pPr>
            <a:r>
              <a:rPr lang="en-US" sz="2200"/>
              <a:t>A=Excess Fe</a:t>
            </a:r>
            <a:r>
              <a:rPr lang="en-US" sz="2200" baseline="30000"/>
              <a:t>2+</a:t>
            </a:r>
          </a:p>
          <a:p>
            <a:pPr marL="0" indent="0" algn="ctr">
              <a:buNone/>
            </a:pPr>
            <a:r>
              <a:rPr lang="en-US" sz="2200"/>
              <a:t>B = Excess ce</a:t>
            </a:r>
            <a:r>
              <a:rPr lang="en-US" sz="2200" baseline="30000"/>
              <a:t>4+</a:t>
            </a:r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815100B-BA7B-7849-9508-D5B2228F7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386" y="500063"/>
            <a:ext cx="7147634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00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A50BB-50B2-314D-B498-E5A65936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953"/>
            <a:ext cx="10515600" cy="54090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2. We can use indicators to determine the end point in redox titrations.</a:t>
            </a:r>
          </a:p>
          <a:p>
            <a:pPr marL="0" indent="0">
              <a:buNone/>
            </a:pPr>
            <a:r>
              <a:rPr lang="en-US"/>
              <a:t>    The indicators used to determine the end point in redoc titrations are called redox indicators.</a:t>
            </a:r>
          </a:p>
          <a:p>
            <a:pPr marL="0" indent="0">
              <a:buNone/>
            </a:pPr>
            <a:r>
              <a:rPr lang="en-US"/>
              <a:t>Eg: i) diphenyl amine – Fe</a:t>
            </a:r>
            <a:r>
              <a:rPr lang="en-US" baseline="30000"/>
              <a:t>2+</a:t>
            </a:r>
            <a:r>
              <a:rPr lang="en-US"/>
              <a:t>against K</a:t>
            </a:r>
            <a:r>
              <a:rPr lang="en-US" baseline="-25000"/>
              <a:t>2</a:t>
            </a:r>
            <a:r>
              <a:rPr lang="en-US"/>
              <a:t>cr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7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      ii) ferroin indicator – Fe</a:t>
            </a:r>
            <a:r>
              <a:rPr lang="en-US" baseline="30000"/>
              <a:t>2+</a:t>
            </a:r>
            <a:r>
              <a:rPr lang="en-US"/>
              <a:t>against ce</a:t>
            </a:r>
            <a:r>
              <a:rPr lang="en-US" baseline="30000"/>
              <a:t>4+</a:t>
            </a:r>
            <a:endParaRPr lang="en-US"/>
          </a:p>
          <a:p>
            <a:pPr marL="0" indent="0">
              <a:buNone/>
            </a:pP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617785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E171671-18D1-AE40-939F-25889E79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76" y="679846"/>
            <a:ext cx="10662047" cy="5498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</a:t>
            </a:r>
          </a:p>
          <a:p>
            <a:pPr marL="0" indent="0">
              <a:buNone/>
            </a:pPr>
            <a:r>
              <a:rPr lang="en-US"/>
              <a:t>                      Fig. 1.                                                          Fig.2 (Ferroin)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CE6644A-C831-ED48-8733-4E27255C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984" y="821531"/>
            <a:ext cx="4589860" cy="41695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9862759D-3BDC-B44E-8DF5-607781D97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25" y="679847"/>
            <a:ext cx="4964906" cy="41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76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E2451C-CE9A-5E4C-A8D4-EBB28A88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1912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14B77-DD4E-784A-B12B-9A0A553A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19"/>
            <a:ext cx="10515600" cy="5569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3"/>
                </a:solidFill>
              </a:rPr>
              <a:t>Titrametric calculation:</a:t>
            </a:r>
          </a:p>
          <a:p>
            <a:pPr marL="0" indent="0">
              <a:buNone/>
            </a:pPr>
            <a:r>
              <a:rPr lang="en-US"/>
              <a:t>            It is based on the following law of equivalence</a:t>
            </a:r>
          </a:p>
          <a:p>
            <a:pPr marL="0" indent="0">
              <a:buNone/>
            </a:pPr>
            <a:r>
              <a:rPr lang="en-US"/>
              <a:t>             v</a:t>
            </a:r>
            <a:r>
              <a:rPr lang="en-US" baseline="-25000"/>
              <a:t>1</a:t>
            </a:r>
            <a:r>
              <a:rPr lang="en-US"/>
              <a:t>N</a:t>
            </a:r>
            <a:r>
              <a:rPr lang="en-US" baseline="-25000"/>
              <a:t>1</a:t>
            </a:r>
            <a:r>
              <a:rPr lang="en-US"/>
              <a:t>= V</a:t>
            </a:r>
            <a:r>
              <a:rPr lang="en-US" baseline="-25000"/>
              <a:t>2</a:t>
            </a:r>
            <a:r>
              <a:rPr lang="en-US"/>
              <a:t>N</a:t>
            </a:r>
            <a:r>
              <a:rPr lang="en-US" baseline="-25000"/>
              <a:t>2</a:t>
            </a:r>
          </a:p>
          <a:p>
            <a:pPr marL="0" indent="0">
              <a:buNone/>
            </a:pPr>
            <a:r>
              <a:rPr lang="en-US" baseline="-25000"/>
              <a:t> </a:t>
            </a:r>
            <a:r>
              <a:rPr lang="en-US"/>
              <a:t>(or)     V</a:t>
            </a:r>
            <a:r>
              <a:rPr lang="en-US" baseline="-25000"/>
              <a:t>1</a:t>
            </a:r>
            <a:r>
              <a:rPr lang="en-US"/>
              <a:t>M</a:t>
            </a:r>
            <a:r>
              <a:rPr lang="en-US" baseline="-25000"/>
              <a:t>1 </a:t>
            </a:r>
            <a:r>
              <a:rPr lang="en-US"/>
              <a:t>= V</a:t>
            </a:r>
            <a:r>
              <a:rPr lang="en-US" baseline="-25000"/>
              <a:t>2</a:t>
            </a:r>
            <a:r>
              <a:rPr lang="en-US"/>
              <a:t>M</a:t>
            </a:r>
            <a:r>
              <a:rPr lang="en-US" baseline="-25000"/>
              <a:t>2</a:t>
            </a:r>
            <a:endParaRPr lang="en-US"/>
          </a:p>
          <a:p>
            <a:pPr marL="0" indent="0">
              <a:buNone/>
            </a:pPr>
            <a:r>
              <a:rPr lang="en-US"/>
              <a:t>Where. N</a:t>
            </a:r>
            <a:r>
              <a:rPr lang="en-US" baseline="-25000"/>
              <a:t>1 </a:t>
            </a:r>
            <a:r>
              <a:rPr lang="en-US"/>
              <a:t>is the normality of analyte</a:t>
            </a:r>
          </a:p>
          <a:p>
            <a:pPr marL="0" indent="0">
              <a:buNone/>
            </a:pPr>
            <a:r>
              <a:rPr lang="en-US"/>
              <a:t>               v</a:t>
            </a:r>
            <a:r>
              <a:rPr lang="en-US" baseline="-25000"/>
              <a:t>1 </a:t>
            </a:r>
            <a:r>
              <a:rPr lang="en-US"/>
              <a:t>is the volume of analyte</a:t>
            </a:r>
          </a:p>
          <a:p>
            <a:pPr marL="0" indent="0">
              <a:buNone/>
            </a:pPr>
            <a:r>
              <a:rPr lang="en-US" baseline="-25000"/>
              <a:t>                       </a:t>
            </a:r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is the normality of standard solution</a:t>
            </a:r>
          </a:p>
          <a:p>
            <a:pPr marL="0" indent="0">
              <a:buNone/>
            </a:pPr>
            <a:r>
              <a:rPr lang="en-US"/>
              <a:t>                V</a:t>
            </a:r>
            <a:r>
              <a:rPr lang="en-US" baseline="-25000"/>
              <a:t>2 </a:t>
            </a:r>
            <a:r>
              <a:rPr lang="en-US"/>
              <a:t>is the volume of standard solution</a:t>
            </a:r>
          </a:p>
          <a:p>
            <a:pPr marL="0" indent="0">
              <a:buNone/>
            </a:pPr>
            <a:r>
              <a:rPr lang="en-US"/>
              <a:t>                M</a:t>
            </a:r>
            <a:r>
              <a:rPr lang="en-US" baseline="-25000"/>
              <a:t>1</a:t>
            </a:r>
            <a:r>
              <a:rPr lang="en-US"/>
              <a:t>is the molarity of analyte</a:t>
            </a:r>
          </a:p>
          <a:p>
            <a:pPr marL="0" indent="0">
              <a:buNone/>
            </a:pPr>
            <a:r>
              <a:rPr lang="en-US"/>
              <a:t>                 M</a:t>
            </a:r>
            <a:r>
              <a:rPr lang="en-US" baseline="-25000"/>
              <a:t>2</a:t>
            </a:r>
            <a:r>
              <a:rPr lang="en-US"/>
              <a:t>is the molarity of standard solution.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14605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6B455-B796-6245-8A41-B0437684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404DF91-6EC2-5F41-B696-C55EDBE76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806113" cy="6127750"/>
          </a:xfrm>
        </p:spPr>
      </p:pic>
    </p:spTree>
    <p:extLst>
      <p:ext uri="{BB962C8B-B14F-4D97-AF65-F5344CB8AC3E}">
        <p14:creationId xmlns:p14="http://schemas.microsoft.com/office/powerpoint/2010/main" xmlns="" val="305953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017CD-8222-7B46-9D7E-B1FDF16A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D5E7DF-FD7D-7843-AA5D-8B0A86B29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06" y="365125"/>
            <a:ext cx="10537032" cy="5811838"/>
          </a:xfrm>
        </p:spPr>
      </p:pic>
    </p:spTree>
    <p:extLst>
      <p:ext uri="{BB962C8B-B14F-4D97-AF65-F5344CB8AC3E}">
        <p14:creationId xmlns:p14="http://schemas.microsoft.com/office/powerpoint/2010/main" xmlns="" val="211984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C72AF-DF3B-3C40-BEE3-DB485589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A24CEBB-DBF1-E042-A065-BE846E2BE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47" y="365125"/>
            <a:ext cx="10746581" cy="6127750"/>
          </a:xfrm>
        </p:spPr>
      </p:pic>
    </p:spTree>
    <p:extLst>
      <p:ext uri="{BB962C8B-B14F-4D97-AF65-F5344CB8AC3E}">
        <p14:creationId xmlns:p14="http://schemas.microsoft.com/office/powerpoint/2010/main" xmlns="" val="313773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B132C-FF7C-544E-AF9F-02EC225A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884E803-B522-DA48-810F-14E1EE955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557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88725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CDDF0-38B6-DE40-9038-CED0F898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5B6D670-E54A-7F47-B02E-B3817ED80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9" y="607219"/>
            <a:ext cx="10965656" cy="5569744"/>
          </a:xfrm>
        </p:spPr>
      </p:pic>
    </p:spTree>
    <p:extLst>
      <p:ext uri="{BB962C8B-B14F-4D97-AF65-F5344CB8AC3E}">
        <p14:creationId xmlns:p14="http://schemas.microsoft.com/office/powerpoint/2010/main" xmlns="" val="397459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6B1DC-9C19-4D4B-BDC1-AC5EF0B7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C29FC367-0476-5A43-B8AB-6180A468F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xmlns="" val="3319959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Custom</PresentationFormat>
  <Paragraphs>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Circuit</vt:lpstr>
      <vt:lpstr>TYPES OF TITRATIONS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TITRATIONS</dc:title>
  <dc:creator>919361498802</dc:creator>
  <cp:lastModifiedBy>welcome</cp:lastModifiedBy>
  <cp:revision>15</cp:revision>
  <dcterms:created xsi:type="dcterms:W3CDTF">2020-09-04T05:34:01Z</dcterms:created>
  <dcterms:modified xsi:type="dcterms:W3CDTF">2020-12-08T07:15:45Z</dcterms:modified>
</cp:coreProperties>
</file>