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80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4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251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98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7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615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76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003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3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09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09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905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80811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19452-FF2D-154E-BAB8-2CC3A8516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553992" y="1388973"/>
            <a:ext cx="5557919" cy="633193"/>
          </a:xfrm>
        </p:spPr>
        <p:txBody>
          <a:bodyPr>
            <a:normAutofit fontScale="90000"/>
          </a:bodyPr>
          <a:lstStyle/>
          <a:p>
            <a:r>
              <a:rPr lang="en-US"/>
              <a:t>INDICATORS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39D73F-F413-594F-85E4-430A326D4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5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56A771C-717C-6B4A-93B9-C47E84884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" y="357189"/>
            <a:ext cx="10483452" cy="5554264"/>
          </a:xfrm>
        </p:spPr>
      </p:pic>
    </p:spTree>
    <p:extLst>
      <p:ext uri="{BB962C8B-B14F-4D97-AF65-F5344CB8AC3E}">
        <p14:creationId xmlns:p14="http://schemas.microsoft.com/office/powerpoint/2010/main" xmlns="" val="115966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CA22CF0-E980-DB49-B125-135454DA6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4" y="392907"/>
            <a:ext cx="10590609" cy="5411390"/>
          </a:xfrm>
        </p:spPr>
      </p:pic>
    </p:spTree>
    <p:extLst>
      <p:ext uri="{BB962C8B-B14F-4D97-AF65-F5344CB8AC3E}">
        <p14:creationId xmlns:p14="http://schemas.microsoft.com/office/powerpoint/2010/main" xmlns="" val="242021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388003-1320-3043-A0FD-81C6E4FE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289E55A-63F8-E34C-9F6A-EE1B83969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xmlns="" val="356467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55721-ED0B-7D45-A050-4815BE76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056169F-C9C5-2F42-8063-33F7ECA69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127770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73C38-4D2C-8C48-8B5B-9100DC37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4E5E85B-FC55-7740-8D94-77ACFF5AC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302772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FC0D2-AA62-A74B-B64A-FE9C28C0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9E38DD2-5C25-3C4F-970A-98FEA838F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78" y="365125"/>
            <a:ext cx="10728722" cy="5811838"/>
          </a:xfrm>
        </p:spPr>
      </p:pic>
    </p:spTree>
    <p:extLst>
      <p:ext uri="{BB962C8B-B14F-4D97-AF65-F5344CB8AC3E}">
        <p14:creationId xmlns:p14="http://schemas.microsoft.com/office/powerpoint/2010/main" xmlns="" val="331001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916F7-F7C9-7449-80C1-7163C924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C3BB838-45BD-E640-81C5-4685757AC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127755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CD1DB-C8B7-F74D-9082-42EC4604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0B4C295-479D-7D4B-A46D-1837EF8E6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15203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486A5-5A07-9D43-84A7-A4CE8F1C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9903757-1110-0E40-837B-533E38D2C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6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310143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8A2F0-E7E9-AF4A-9981-13005C97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9591D30-651F-6643-B193-720CEFEB9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48084"/>
            <a:ext cx="10515600" cy="5944791"/>
          </a:xfrm>
        </p:spPr>
      </p:pic>
    </p:spTree>
    <p:extLst>
      <p:ext uri="{BB962C8B-B14F-4D97-AF65-F5344CB8AC3E}">
        <p14:creationId xmlns:p14="http://schemas.microsoft.com/office/powerpoint/2010/main" xmlns="" val="311618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1A6C1589-3789-8245-99BA-BA9970B57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6" y="678656"/>
            <a:ext cx="10679906" cy="5541169"/>
          </a:xfrm>
        </p:spPr>
      </p:pic>
    </p:spTree>
    <p:extLst>
      <p:ext uri="{BB962C8B-B14F-4D97-AF65-F5344CB8AC3E}">
        <p14:creationId xmlns:p14="http://schemas.microsoft.com/office/powerpoint/2010/main" xmlns="" val="113274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0AB57-1A0E-B145-AEDB-353CEA65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807889-5062-F747-B10A-7790F59A7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535781"/>
            <a:ext cx="10515600" cy="5608638"/>
          </a:xfrm>
        </p:spPr>
      </p:pic>
    </p:spTree>
    <p:extLst>
      <p:ext uri="{BB962C8B-B14F-4D97-AF65-F5344CB8AC3E}">
        <p14:creationId xmlns:p14="http://schemas.microsoft.com/office/powerpoint/2010/main" xmlns="" val="2181502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49897-1DE6-D648-94E9-06C4A482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AE4F6B3-776C-B244-9D57-5E360DF14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722144"/>
          </a:xfrm>
        </p:spPr>
      </p:pic>
    </p:spTree>
    <p:extLst>
      <p:ext uri="{BB962C8B-B14F-4D97-AF65-F5344CB8AC3E}">
        <p14:creationId xmlns:p14="http://schemas.microsoft.com/office/powerpoint/2010/main" xmlns="" val="2976321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05AC0B-7049-CD42-A694-68A421B8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546" y="359568"/>
            <a:ext cx="9536907" cy="585549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2.</a:t>
            </a:r>
            <a:r>
              <a:rPr lang="en-US" b="1"/>
              <a:t> MIXED INDICATORS:</a:t>
            </a:r>
          </a:p>
          <a:p>
            <a:pPr marL="0" indent="0">
              <a:buNone/>
            </a:pPr>
            <a:r>
              <a:rPr lang="en-US"/>
              <a:t>                    They are mixtures of usual acid bases indicators and orange dyes. They are used to increase the sharpness of the visible end point.</a:t>
            </a:r>
          </a:p>
          <a:p>
            <a:pPr marL="0" indent="0">
              <a:buNone/>
            </a:pPr>
            <a:r>
              <a:rPr lang="en-US"/>
              <a:t>                      The added dye is not affected by P</a:t>
            </a:r>
            <a:r>
              <a:rPr lang="en-US" baseline="30000"/>
              <a:t>H</a:t>
            </a:r>
            <a:r>
              <a:rPr lang="en-US"/>
              <a:t>. It blocks out certain wavelengths of light common to the colours of indicators before and after the endpoint. So,that there is a marked difference between them.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b="1"/>
              <a:t>Eg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/>
              <a:t>        Methyl Purple. It is mixture of methyl red and an inert blue dye. It has a very pronounced colour change.</a:t>
            </a:r>
          </a:p>
          <a:p>
            <a:pPr marL="0" indent="0">
              <a:buNone/>
            </a:pPr>
            <a:r>
              <a:rPr lang="en-US"/>
              <a:t>        Furthur the colour change occurs over a very pronounced colour change occurs over a very narrow P</a:t>
            </a:r>
            <a:r>
              <a:rPr lang="en-US" baseline="30000"/>
              <a:t>H</a:t>
            </a:r>
            <a:r>
              <a:rPr lang="en-US"/>
              <a:t>range.</a:t>
            </a:r>
          </a:p>
        </p:txBody>
      </p:sp>
    </p:spTree>
    <p:extLst>
      <p:ext uri="{BB962C8B-B14F-4D97-AF65-F5344CB8AC3E}">
        <p14:creationId xmlns:p14="http://schemas.microsoft.com/office/powerpoint/2010/main" xmlns="" val="170279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60ACB0-2CCC-4849-9C37-9F7F9FCEC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296" y="750093"/>
            <a:ext cx="9429751" cy="54268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3. </a:t>
            </a:r>
            <a:r>
              <a:rPr lang="en-US" b="1"/>
              <a:t>FLUORESCENT INDICATORS:</a:t>
            </a:r>
          </a:p>
          <a:p>
            <a:pPr marL="0" indent="0">
              <a:buNone/>
            </a:pPr>
            <a:r>
              <a:rPr lang="en-US"/>
              <a:t>                          They are substances which fluorescein ultraviolet light and change colour or have their fluorescence quenched with change in P</a:t>
            </a:r>
            <a:r>
              <a:rPr lang="en-US" baseline="30000"/>
              <a:t>H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 b="1"/>
              <a:t>Ex</a:t>
            </a:r>
            <a:r>
              <a:rPr lang="en-US"/>
              <a:t> :</a:t>
            </a:r>
          </a:p>
          <a:p>
            <a:pPr marL="0" indent="0">
              <a:buNone/>
            </a:pPr>
            <a:r>
              <a:rPr lang="en-US"/>
              <a:t>   fluorescein and eosin(tetrabromo fluorescein)</a:t>
            </a:r>
          </a:p>
          <a:p>
            <a:pPr marL="0" indent="0">
              <a:buNone/>
            </a:pPr>
            <a:r>
              <a:rPr lang="en-US" b="1"/>
              <a:t>Explanation</a:t>
            </a:r>
            <a:r>
              <a:rPr lang="en-US"/>
              <a:t>:</a:t>
            </a:r>
          </a:p>
          <a:p>
            <a:r>
              <a:rPr lang="en-US"/>
              <a:t> The intensity and colour of the fluorescence of many substances depend upon the P</a:t>
            </a:r>
            <a:r>
              <a:rPr lang="en-US" baseline="30000"/>
              <a:t>H </a:t>
            </a:r>
            <a:r>
              <a:rPr lang="en-US"/>
              <a:t>of the solution.</a:t>
            </a:r>
          </a:p>
          <a:p>
            <a:r>
              <a:rPr lang="en-US"/>
              <a:t> Indeed some substances as so sensitive to P</a:t>
            </a:r>
            <a:r>
              <a:rPr lang="en-US" baseline="30000"/>
              <a:t>h</a:t>
            </a:r>
            <a:r>
              <a:rPr lang="en-US"/>
              <a:t>indicators.These are termed fluorescent or luminescent indicators.</a:t>
            </a:r>
          </a:p>
          <a:p>
            <a:r>
              <a:rPr lang="en-US"/>
              <a:t> Fluorescent indicators are used in acid-base titrations.</a:t>
            </a:r>
          </a:p>
          <a:p>
            <a:r>
              <a:rPr lang="en-US"/>
              <a:t> These indicators can be employed in the titration of coloured solutions in which the coloue changes of the usual indicators would be masked. Titrations are performed in a silica flask.</a:t>
            </a:r>
          </a:p>
        </p:txBody>
      </p:sp>
    </p:spTree>
    <p:extLst>
      <p:ext uri="{BB962C8B-B14F-4D97-AF65-F5344CB8AC3E}">
        <p14:creationId xmlns:p14="http://schemas.microsoft.com/office/powerpoint/2010/main" xmlns="" val="389770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7B832-2E38-9A47-AA49-102172928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4" y="535781"/>
            <a:ext cx="9322595" cy="5641182"/>
          </a:xfrm>
        </p:spPr>
        <p:txBody>
          <a:bodyPr/>
          <a:lstStyle/>
          <a:p>
            <a:r>
              <a:rPr lang="en-US"/>
              <a:t> Eosin and florescein are frequently emplyed as adsorption indicators.</a:t>
            </a:r>
          </a:p>
          <a:p>
            <a:r>
              <a:rPr lang="en-US"/>
              <a:t> Fluorescein is used in the P</a:t>
            </a:r>
            <a:r>
              <a:rPr lang="en-US" baseline="30000"/>
              <a:t>H</a:t>
            </a:r>
            <a:r>
              <a:rPr lang="en-US"/>
              <a:t> range 4-6,when the colour change is from colourless to green.</a:t>
            </a:r>
          </a:p>
          <a:p>
            <a:r>
              <a:rPr lang="en-US"/>
              <a:t> Eosin changes its colour in the P</a:t>
            </a:r>
            <a:r>
              <a:rPr lang="en-US" baseline="30000"/>
              <a:t>h</a:t>
            </a:r>
            <a:r>
              <a:rPr lang="en-US"/>
              <a:t>range 3-4 from colourless to green.</a:t>
            </a:r>
          </a:p>
        </p:txBody>
      </p:sp>
    </p:spTree>
    <p:extLst>
      <p:ext uri="{BB962C8B-B14F-4D97-AF65-F5344CB8AC3E}">
        <p14:creationId xmlns:p14="http://schemas.microsoft.com/office/powerpoint/2010/main" xmlns="" val="229139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631195-35F5-9444-B2B0-512AD57B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7"/>
            <a:ext cx="7796540" cy="10554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        </a:t>
            </a:r>
            <a:r>
              <a:rPr lang="en-US" sz="11200"/>
              <a:t> 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41814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3E284E-EE95-1A43-9689-E7576EDA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3EC8B6F-CA62-CF44-B756-F601A2191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365125"/>
            <a:ext cx="10234612" cy="5811838"/>
          </a:xfrm>
        </p:spPr>
      </p:pic>
    </p:spTree>
    <p:extLst>
      <p:ext uri="{BB962C8B-B14F-4D97-AF65-F5344CB8AC3E}">
        <p14:creationId xmlns:p14="http://schemas.microsoft.com/office/powerpoint/2010/main" xmlns="" val="394344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D5688CD-FE0A-3B49-B257-247799A3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720" y="892969"/>
            <a:ext cx="8911828" cy="5232797"/>
          </a:xfrm>
        </p:spPr>
      </p:pic>
    </p:spTree>
    <p:extLst>
      <p:ext uri="{BB962C8B-B14F-4D97-AF65-F5344CB8AC3E}">
        <p14:creationId xmlns:p14="http://schemas.microsoft.com/office/powerpoint/2010/main" xmlns="" val="203789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182F48-6CFC-3B43-88B5-202654B6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531"/>
            <a:ext cx="10515600" cy="535543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       </a:t>
            </a:r>
            <a:r>
              <a:rPr lang="en-US" b="1"/>
              <a:t>TYPES OF INDICATORS:</a:t>
            </a:r>
          </a:p>
          <a:p>
            <a:pPr marL="0" indent="0" algn="ctr">
              <a:buNone/>
            </a:pPr>
            <a:r>
              <a:rPr lang="en-US"/>
              <a:t>                • Acid –Base indicators</a:t>
            </a:r>
          </a:p>
          <a:p>
            <a:pPr marL="0" indent="0" algn="ctr">
              <a:buNone/>
            </a:pPr>
            <a:r>
              <a:rPr lang="en-US"/>
              <a:t>                • Mixed indicators</a:t>
            </a:r>
          </a:p>
          <a:p>
            <a:pPr marL="0" indent="0" algn="ctr">
              <a:buNone/>
            </a:pPr>
            <a:r>
              <a:rPr lang="en-US"/>
              <a:t>                •  Fluorescent indicators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34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83FCF-0253-1B49-81EE-388A8B1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7E577144-3C01-8947-A2E2-180812455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365125"/>
            <a:ext cx="10247708" cy="6127750"/>
          </a:xfrm>
        </p:spPr>
      </p:pic>
    </p:spTree>
    <p:extLst>
      <p:ext uri="{BB962C8B-B14F-4D97-AF65-F5344CB8AC3E}">
        <p14:creationId xmlns:p14="http://schemas.microsoft.com/office/powerpoint/2010/main" xmlns="" val="304031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5E946-C8F3-3840-A9E7-A09D8698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729195E-2E8A-5148-8BB1-E66BA558A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891" y="365125"/>
            <a:ext cx="11085909" cy="5811838"/>
          </a:xfrm>
        </p:spPr>
      </p:pic>
    </p:spTree>
    <p:extLst>
      <p:ext uri="{BB962C8B-B14F-4D97-AF65-F5344CB8AC3E}">
        <p14:creationId xmlns:p14="http://schemas.microsoft.com/office/powerpoint/2010/main" xmlns="" val="395496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E52BE-91D8-DB49-AC5E-947F2A4B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D25288E-081F-564C-875C-3CB4979F9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844" y="365125"/>
            <a:ext cx="10036969" cy="5811838"/>
          </a:xfrm>
        </p:spPr>
      </p:pic>
    </p:spTree>
    <p:extLst>
      <p:ext uri="{BB962C8B-B14F-4D97-AF65-F5344CB8AC3E}">
        <p14:creationId xmlns:p14="http://schemas.microsoft.com/office/powerpoint/2010/main" xmlns="" val="69921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7C5ED-BA11-B143-86F9-3AED3926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4E4AEFD-87D5-FE42-8850-B4F710BB0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266" y="365125"/>
            <a:ext cx="10233423" cy="5811838"/>
          </a:xfrm>
        </p:spPr>
      </p:pic>
    </p:spTree>
    <p:extLst>
      <p:ext uri="{BB962C8B-B14F-4D97-AF65-F5344CB8AC3E}">
        <p14:creationId xmlns:p14="http://schemas.microsoft.com/office/powerpoint/2010/main" xmlns="" val="151375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Custom</PresentationFormat>
  <Paragraphs>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Madison</vt:lpstr>
      <vt:lpstr>INDICATORS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INDICATORS</dc:title>
  <dc:creator>919361498802</dc:creator>
  <cp:lastModifiedBy>welcome</cp:lastModifiedBy>
  <cp:revision>7</cp:revision>
  <dcterms:created xsi:type="dcterms:W3CDTF">2020-09-06T05:26:22Z</dcterms:created>
  <dcterms:modified xsi:type="dcterms:W3CDTF">2020-12-08T07:15:21Z</dcterms:modified>
</cp:coreProperties>
</file>