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932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025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331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395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2021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322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394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962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800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382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811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570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21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67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5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900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861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900E3-EAAE-B841-879D-ACB9BE9201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algn="l"/>
            <a:r>
              <a:rPr lang="en-US" sz="3200">
                <a:solidFill>
                  <a:srgbClr val="002060"/>
                </a:solidFill>
              </a:rPr>
              <a:t>Calculation of W,Q,dE(dU) and dH for the expansion of ideal and real gases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005564-C495-614A-A1CB-2B6BC99C10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V="1">
            <a:off x="1123090" y="4375547"/>
            <a:ext cx="7766936" cy="982265"/>
          </a:xfrm>
        </p:spPr>
        <p:txBody>
          <a:bodyPr/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Name of the instructor: U.Nithya M.sc., M.Phil.,</a:t>
            </a:r>
          </a:p>
        </p:txBody>
      </p:sp>
    </p:spTree>
    <p:extLst>
      <p:ext uri="{BB962C8B-B14F-4D97-AF65-F5344CB8AC3E}">
        <p14:creationId xmlns:p14="http://schemas.microsoft.com/office/powerpoint/2010/main" val="1770321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25000"/>
            <a:lumOff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D64CF-4D6A-F043-9E75-05794DC5D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96517"/>
            <a:ext cx="8596668" cy="42505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>
                <a:solidFill>
                  <a:srgbClr val="7030A0"/>
                </a:solidFill>
              </a:rPr>
              <a:t>Change in internal energy(E) during adiabatic changes for ideal gases:</a:t>
            </a:r>
          </a:p>
          <a:p>
            <a:pPr marL="0" indent="0">
              <a:buNone/>
            </a:pPr>
            <a:r>
              <a:rPr lang="en-US"/>
              <a:t>               Q=0</a:t>
            </a:r>
          </a:p>
          <a:p>
            <a:pPr marL="0" indent="0">
              <a:buNone/>
            </a:pPr>
            <a:r>
              <a:rPr lang="en-US"/>
              <a:t>First law.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 = Q-W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        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 = -W</a:t>
            </a:r>
          </a:p>
          <a:p>
            <a:pPr marL="0" indent="0">
              <a:buNone/>
            </a:pPr>
            <a:r>
              <a:rPr lang="en-US"/>
              <a:t>                -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 = W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     W = +ve.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 = -ve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      W = -ve.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 = +ve</a:t>
            </a:r>
          </a:p>
          <a:p>
            <a:pPr marL="0" indent="0">
              <a:buNone/>
            </a:pPr>
            <a:r>
              <a:rPr lang="en-US">
                <a:solidFill>
                  <a:srgbClr val="0070C0"/>
                </a:solidFill>
                <a:latin typeface="Arial" panose="020B0604020202020204" pitchFamily="34" charset="0"/>
                <a:sym typeface="Wingdings" pitchFamily="2" charset="2"/>
              </a:rPr>
              <a:t> </a:t>
            </a:r>
            <a:r>
              <a:rPr lang="el-GR" b="0" i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 b="0" i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E  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n-US"/>
              <a:t>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itchFamily="2" charset="2"/>
              </a:rPr>
              <a:t>(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∂E/∂T)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C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= C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dT 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 = C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v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T 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  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5296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25000"/>
            <a:lumOff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222B5-3D31-D34C-9E08-2D1FDD523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984" y="1196578"/>
            <a:ext cx="8077425" cy="5036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rgbClr val="0070C0"/>
                </a:solidFill>
                <a:latin typeface="Arial" panose="020B0604020202020204" pitchFamily="34" charset="0"/>
                <a:sym typeface="Wingdings" pitchFamily="2" charset="2"/>
              </a:rPr>
              <a:t> </a:t>
            </a:r>
            <a:r>
              <a:rPr lang="el-GR" b="0" i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>
                <a:solidFill>
                  <a:srgbClr val="0070C0"/>
                </a:solidFill>
                <a:latin typeface="Arial" panose="020B0604020202020204" pitchFamily="34" charset="0"/>
              </a:rPr>
              <a:t>H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H= E +PV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H =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E +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PV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PV = nRT.   For one mole PV = RT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H =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 + R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T.     -----------------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  1</a:t>
            </a:r>
            <a:endParaRPr lang="en-US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 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E. = C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v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T.          ------------------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 2</a:t>
            </a:r>
            <a:endParaRPr lang="en-US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2 in 1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 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H = C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v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T + R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T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   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H = (C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v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+R)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T.       ------------------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 3</a:t>
            </a:r>
            <a:endParaRPr lang="en-US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C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p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- C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v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= R,         C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p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= C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v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+ R. ----------------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 4</a:t>
            </a:r>
            <a:endParaRPr lang="en-US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sub 4. in. 3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     </a:t>
            </a:r>
            <a:r>
              <a:rPr lang="en-US">
                <a:solidFill>
                  <a:srgbClr val="00B0F0"/>
                </a:solidFill>
                <a:latin typeface="Arial" panose="020B0604020202020204" pitchFamily="34" charset="0"/>
              </a:rPr>
              <a:t> </a:t>
            </a:r>
            <a:r>
              <a:rPr lang="en-US">
                <a:solidFill>
                  <a:srgbClr val="00B0F0"/>
                </a:solidFill>
                <a:latin typeface="Arial" panose="020B0604020202020204" pitchFamily="34" charset="0"/>
                <a:sym typeface="Wingdings" pitchFamily="2" charset="2"/>
              </a:rPr>
              <a:t> </a:t>
            </a:r>
            <a:r>
              <a:rPr lang="el-GR" b="0" i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>
                <a:solidFill>
                  <a:srgbClr val="00B0F0"/>
                </a:solidFill>
                <a:latin typeface="Arial" panose="020B0604020202020204" pitchFamily="34" charset="0"/>
              </a:rPr>
              <a:t>H = C</a:t>
            </a:r>
            <a:r>
              <a:rPr lang="en-US" baseline="-25000">
                <a:solidFill>
                  <a:srgbClr val="00B0F0"/>
                </a:solidFill>
                <a:latin typeface="Arial" panose="020B0604020202020204" pitchFamily="34" charset="0"/>
              </a:rPr>
              <a:t>p</a:t>
            </a:r>
            <a:r>
              <a:rPr lang="el-GR" b="0" i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>
                <a:solidFill>
                  <a:srgbClr val="00B0F0"/>
                </a:solidFill>
                <a:latin typeface="Arial" panose="020B0604020202020204" pitchFamily="34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067561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C28D0-6F6D-9742-9AD2-9BF4BDE11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                                              </a:t>
            </a:r>
            <a:r>
              <a:rPr lang="en-US">
                <a:solidFill>
                  <a:schemeClr val="accent5">
                    <a:lumMod val="60000"/>
                    <a:lumOff val="40000"/>
                  </a:schemeClr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923912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02EF8-1327-B14D-8A47-992B0F1D5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102" y="1105297"/>
            <a:ext cx="8914804" cy="4321969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solidFill>
                  <a:srgbClr val="002060"/>
                </a:solidFill>
              </a:rPr>
              <a:t>CALCULATION OF W,Q,dE(dU) and dH for the expansion of ideal and real gases- under isothermal and adiabatic conditions for reversible process:</a:t>
            </a:r>
          </a:p>
          <a:p>
            <a:r>
              <a:rPr lang="en-US"/>
              <a:t> isothermal process- temperature of the system remains constant</a:t>
            </a:r>
          </a:p>
          <a:p>
            <a:r>
              <a:rPr lang="en-US"/>
              <a:t> adiabatic process – no heat enters or leaves the system.</a:t>
            </a:r>
          </a:p>
          <a:p>
            <a:pPr marL="0" indent="0">
              <a:buNone/>
            </a:pPr>
            <a:r>
              <a:rPr lang="en-US">
                <a:solidFill>
                  <a:srgbClr val="002060"/>
                </a:solidFill>
              </a:rPr>
              <a:t>Work done during isothermal changes for ideal gases:-</a:t>
            </a:r>
          </a:p>
          <a:p>
            <a:pPr marL="0" indent="0">
              <a:buNone/>
            </a:pPr>
            <a:r>
              <a:rPr lang="en-US"/>
              <a:t>           according to first law.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 b="0" i="0">
                <a:effectLst/>
                <a:latin typeface="Arial" panose="020B0604020202020204" pitchFamily="34" charset="0"/>
              </a:rPr>
              <a:t>E =Q- W</a:t>
            </a:r>
          </a:p>
          <a:p>
            <a:pPr marL="0" indent="0">
              <a:buNone/>
            </a:pPr>
            <a:r>
              <a:rPr lang="en-US">
                <a:latin typeface="Arial" panose="020B0604020202020204" pitchFamily="34" charset="0"/>
              </a:rPr>
              <a:t>        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>
                <a:latin typeface="Arial" panose="020B0604020202020204" pitchFamily="34" charset="0"/>
              </a:rPr>
              <a:t>E =0.                        Q = W</a:t>
            </a:r>
          </a:p>
          <a:p>
            <a:pPr marL="0" indent="0">
              <a:buNone/>
            </a:pPr>
            <a:r>
              <a:rPr lang="en-US">
                <a:latin typeface="Arial" panose="020B0604020202020204" pitchFamily="34" charset="0"/>
              </a:rPr>
              <a:t> For an isothermal process</a:t>
            </a:r>
          </a:p>
          <a:p>
            <a:pPr marL="0" indent="0">
              <a:buNone/>
            </a:pPr>
            <a:r>
              <a:rPr lang="en-US">
                <a:latin typeface="Arial" panose="020B0604020202020204" pitchFamily="34" charset="0"/>
              </a:rPr>
              <a:t>         heat absorbed = Work done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114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A2B5D-E921-2B48-8EBD-12A3C6468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912" y="553640"/>
            <a:ext cx="8596668" cy="5393532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solidFill>
                  <a:srgbClr val="0070C0"/>
                </a:solidFill>
              </a:rPr>
              <a:t>Work done during isothermal reversible expansion of an ideal gas:</a:t>
            </a:r>
          </a:p>
          <a:p>
            <a:pPr marL="0" indent="0">
              <a:buNone/>
            </a:pPr>
            <a:r>
              <a:rPr lang="en-US">
                <a:solidFill>
                  <a:srgbClr val="0070C0"/>
                </a:solidFill>
              </a:rPr>
              <a:t>    </a:t>
            </a:r>
            <a:r>
              <a:rPr lang="en-US">
                <a:solidFill>
                  <a:srgbClr val="7030A0"/>
                </a:solidFill>
              </a:rPr>
              <a:t>Expression:</a:t>
            </a:r>
            <a:endParaRPr lang="en-US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chemeClr val="tx1"/>
                </a:solidFill>
                <a:latin typeface="Arial" panose="020B0604020202020204" pitchFamily="34" charset="0"/>
              </a:rPr>
              <a:t>              w= 2.303 nRT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log V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/V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1</a:t>
            </a:r>
          </a:p>
          <a:p>
            <a:pPr marL="0" indent="0">
              <a:buNone/>
            </a:pP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    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(or)     w= 2.303 nRT log P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1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/P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</a:p>
          <a:p>
            <a:pPr marL="0" indent="0">
              <a:buNone/>
            </a:pP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    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en-US">
                <a:solidFill>
                  <a:schemeClr val="tx1"/>
                </a:solidFill>
              </a:rPr>
              <a:t>One mole of an ideal gas</a:t>
            </a:r>
          </a:p>
          <a:p>
            <a:pPr marL="0" indent="0">
              <a:buNone/>
            </a:pPr>
            <a:r>
              <a:rPr lang="en-US">
                <a:solidFill>
                  <a:schemeClr val="tx1"/>
                </a:solidFill>
              </a:rPr>
              <a:t>        </a:t>
            </a:r>
            <a:r>
              <a:rPr lang="en-US">
                <a:solidFill>
                  <a:schemeClr val="tx1"/>
                </a:solidFill>
                <a:latin typeface="Arial" panose="020B0604020202020204" pitchFamily="34" charset="0"/>
              </a:rPr>
              <a:t> w= 2.303 RT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log V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/V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1</a:t>
            </a:r>
          </a:p>
          <a:p>
            <a:pPr marL="0" indent="0">
              <a:buNone/>
            </a:pP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    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(or)     w= 2.303 RT log P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1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/P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</a:t>
            </a:r>
            <a:r>
              <a:rPr lang="en-US">
                <a:solidFill>
                  <a:srgbClr val="7030A0"/>
                </a:solidFill>
                <a:latin typeface="Arial" panose="020B0604020202020204" pitchFamily="34" charset="0"/>
              </a:rPr>
              <a:t>Derivation:</a:t>
            </a:r>
          </a:p>
          <a:p>
            <a:pPr marL="0" indent="0">
              <a:buNone/>
            </a:pPr>
            <a:r>
              <a:rPr lang="en-US">
                <a:solidFill>
                  <a:srgbClr val="7030A0"/>
                </a:solidFill>
                <a:latin typeface="Arial" panose="020B0604020202020204" pitchFamily="34" charset="0"/>
              </a:rPr>
              <a:t>              </a:t>
            </a:r>
            <a:r>
              <a:rPr lang="en-US">
                <a:solidFill>
                  <a:schemeClr val="tx1"/>
                </a:solidFill>
                <a:latin typeface="Arial" panose="020B0604020202020204" pitchFamily="34" charset="0"/>
              </a:rPr>
              <a:t>w= P</a:t>
            </a:r>
            <a:r>
              <a:rPr lang="en-US" baseline="-25000">
                <a:solidFill>
                  <a:schemeClr val="tx1"/>
                </a:solidFill>
                <a:latin typeface="Arial" panose="020B0604020202020204" pitchFamily="34" charset="0"/>
              </a:rPr>
              <a:t>op</a:t>
            </a:r>
            <a:r>
              <a:rPr lang="en-US">
                <a:solidFill>
                  <a:schemeClr val="tx1"/>
                </a:solidFill>
                <a:latin typeface="Arial" panose="020B0604020202020204" pitchFamily="34" charset="0"/>
              </a:rPr>
              <a:t>dv</a:t>
            </a:r>
          </a:p>
          <a:p>
            <a:pPr marL="0" indent="0">
              <a:buNone/>
            </a:pPr>
            <a:r>
              <a:rPr lang="en-US">
                <a:solidFill>
                  <a:schemeClr val="tx1"/>
                </a:solidFill>
                <a:latin typeface="Arial" panose="020B0604020202020204" pitchFamily="34" charset="0"/>
              </a:rPr>
              <a:t>       reversible expansion</a:t>
            </a:r>
          </a:p>
          <a:p>
            <a:pPr marL="0" indent="0">
              <a:buNone/>
            </a:pPr>
            <a:r>
              <a:rPr lang="en-US">
                <a:solidFill>
                  <a:schemeClr val="tx1"/>
                </a:solidFill>
                <a:latin typeface="Arial" panose="020B0604020202020204" pitchFamily="34" charset="0"/>
              </a:rPr>
              <a:t>               P</a:t>
            </a:r>
            <a:r>
              <a:rPr lang="en-US" baseline="-25000">
                <a:solidFill>
                  <a:schemeClr val="tx1"/>
                </a:solidFill>
                <a:latin typeface="Arial" panose="020B0604020202020204" pitchFamily="34" charset="0"/>
              </a:rPr>
              <a:t>op</a:t>
            </a:r>
            <a:r>
              <a:rPr lang="en-US">
                <a:solidFill>
                  <a:schemeClr val="tx1"/>
                </a:solidFill>
                <a:latin typeface="Arial" panose="020B0604020202020204" pitchFamily="34" charset="0"/>
              </a:rPr>
              <a:t>= P</a:t>
            </a:r>
          </a:p>
          <a:p>
            <a:pPr marL="0" indent="0">
              <a:buNone/>
            </a:pPr>
            <a:r>
              <a:rPr lang="en-US">
                <a:solidFill>
                  <a:schemeClr val="tx1"/>
                </a:solidFill>
                <a:latin typeface="Arial" panose="020B0604020202020204" pitchFamily="34" charset="0"/>
              </a:rPr>
              <a:t>               w = Pdv.  -------------------</a:t>
            </a:r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sym typeface="Wingdings" pitchFamily="2" charset="2"/>
              </a:rPr>
              <a:t> 1</a:t>
            </a:r>
          </a:p>
          <a:p>
            <a:pPr marL="0" indent="0">
              <a:buNone/>
            </a:pPr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sym typeface="Wingdings" pitchFamily="2" charset="2"/>
              </a:rPr>
              <a:t>For ideal gas PV = nRT</a:t>
            </a:r>
          </a:p>
          <a:p>
            <a:pPr marL="0" indent="0">
              <a:buNone/>
            </a:pPr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744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25000"/>
            <a:lumOff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975C9-3CD6-7D4B-86FC-590CB42DF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                 P=nRT/V.  --------------</a:t>
            </a:r>
            <a:r>
              <a:rPr lang="en-US">
                <a:sym typeface="Wingdings" pitchFamily="2" charset="2"/>
              </a:rPr>
              <a:t> 2</a:t>
            </a:r>
          </a:p>
          <a:p>
            <a:pPr marL="0" indent="0">
              <a:buNone/>
            </a:pPr>
            <a:r>
              <a:rPr lang="en-US">
                <a:sym typeface="Wingdings" pitchFamily="2" charset="2"/>
              </a:rPr>
              <a:t>2 in 1</a:t>
            </a:r>
          </a:p>
          <a:p>
            <a:pPr marL="0" indent="0">
              <a:buNone/>
            </a:pPr>
            <a:r>
              <a:rPr lang="en-US">
                <a:sym typeface="Wingdings" pitchFamily="2" charset="2"/>
              </a:rPr>
              <a:t>               w= nRT/V dv</a:t>
            </a:r>
          </a:p>
          <a:p>
            <a:pPr marL="0" indent="0">
              <a:buNone/>
            </a:pPr>
            <a:r>
              <a:rPr lang="en-US">
                <a:sym typeface="Wingdings" pitchFamily="2" charset="2"/>
              </a:rPr>
              <a:t>Integration of the equation</a:t>
            </a:r>
          </a:p>
          <a:p>
            <a:pPr marL="0" indent="0">
              <a:buNone/>
            </a:pPr>
            <a:r>
              <a:rPr lang="en-US">
                <a:sym typeface="Wingdings" pitchFamily="2" charset="2"/>
              </a:rPr>
              <a:t>           w= nRT.  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∫ dv/v =nRT ln V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/V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</a:t>
            </a:r>
          </a:p>
          <a:p>
            <a:pPr marL="0" indent="0">
              <a:buNone/>
            </a:pP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     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</a:t>
            </a:r>
            <a:r>
              <a:rPr lang="en-US">
                <a:solidFill>
                  <a:srgbClr val="7030A0"/>
                </a:solidFill>
                <a:latin typeface="Arial" panose="020B0604020202020204" pitchFamily="34" charset="0"/>
              </a:rPr>
              <a:t>   w= 2.303 nRT log V</a:t>
            </a:r>
            <a:r>
              <a:rPr lang="en-US" baseline="-25000">
                <a:solidFill>
                  <a:srgbClr val="7030A0"/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rgbClr val="7030A0"/>
                </a:solidFill>
                <a:latin typeface="Arial" panose="020B0604020202020204" pitchFamily="34" charset="0"/>
              </a:rPr>
              <a:t>/V</a:t>
            </a:r>
            <a:r>
              <a:rPr lang="en-US" baseline="-25000">
                <a:solidFill>
                  <a:srgbClr val="7030A0"/>
                </a:solidFill>
                <a:latin typeface="Arial" panose="020B0604020202020204" pitchFamily="34" charset="0"/>
              </a:rPr>
              <a:t>1</a:t>
            </a:r>
          </a:p>
          <a:p>
            <a:pPr marL="0" indent="0">
              <a:buNone/>
            </a:pP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Replacing v with RT/P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</a:t>
            </a:r>
            <a:r>
              <a:rPr lang="en-US">
                <a:solidFill>
                  <a:srgbClr val="7030A0"/>
                </a:solidFill>
                <a:latin typeface="Arial" panose="020B0604020202020204" pitchFamily="34" charset="0"/>
              </a:rPr>
              <a:t>   w= 2.303 nRT log P</a:t>
            </a:r>
            <a:r>
              <a:rPr lang="en-US" baseline="-25000">
                <a:solidFill>
                  <a:srgbClr val="7030A0"/>
                </a:solidFill>
                <a:latin typeface="Arial" panose="020B0604020202020204" pitchFamily="34" charset="0"/>
              </a:rPr>
              <a:t>1</a:t>
            </a:r>
            <a:r>
              <a:rPr lang="en-US">
                <a:solidFill>
                  <a:srgbClr val="7030A0"/>
                </a:solidFill>
                <a:latin typeface="Arial" panose="020B0604020202020204" pitchFamily="34" charset="0"/>
              </a:rPr>
              <a:t>/P</a:t>
            </a:r>
            <a:r>
              <a:rPr lang="en-US" baseline="-25000">
                <a:solidFill>
                  <a:srgbClr val="7030A0"/>
                </a:solidFill>
                <a:latin typeface="Arial" panose="020B0604020202020204" pitchFamily="34" charset="0"/>
              </a:rPr>
              <a:t>2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047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25000"/>
            <a:lumOff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CF746-7735-5446-B67F-383AABE11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0209" y="1098351"/>
            <a:ext cx="8596668" cy="4661297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solidFill>
                  <a:srgbClr val="7030A0"/>
                </a:solidFill>
              </a:rPr>
              <a:t>Work done during adiabatic changes for ideal gases</a:t>
            </a:r>
          </a:p>
          <a:p>
            <a:pPr marL="0" indent="0">
              <a:buNone/>
            </a:pPr>
            <a:r>
              <a:rPr lang="en-US"/>
              <a:t> adiabatic process Q=0</a:t>
            </a:r>
          </a:p>
          <a:p>
            <a:pPr marL="0" indent="0">
              <a:buNone/>
            </a:pPr>
            <a:r>
              <a:rPr lang="en-US"/>
              <a:t>              according to first law</a:t>
            </a:r>
          </a:p>
          <a:p>
            <a:pPr marL="0" indent="0">
              <a:buNone/>
            </a:pPr>
            <a:r>
              <a:rPr lang="en-US"/>
              <a:t>                 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 = Q- W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             Q = 0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         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 = - W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          W  = -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We know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       </a:t>
            </a:r>
            <a:r>
              <a:rPr lang="en-US">
                <a:solidFill>
                  <a:srgbClr val="0070C0"/>
                </a:solidFill>
                <a:latin typeface="Arial" panose="020B0604020202020204" pitchFamily="34" charset="0"/>
              </a:rPr>
              <a:t>  </a:t>
            </a:r>
            <a:r>
              <a:rPr lang="el-GR" b="0" i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 b="0" i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E = C</a:t>
            </a:r>
            <a:r>
              <a:rPr lang="en-US" b="0" i="0" baseline="-2500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v</a:t>
            </a:r>
            <a:r>
              <a:rPr lang="el-GR" b="0" i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 b="0" i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T. -------------------</a:t>
            </a:r>
            <a:r>
              <a:rPr lang="en-US" b="0" i="0">
                <a:solidFill>
                  <a:srgbClr val="0070C0"/>
                </a:solidFill>
                <a:effectLst/>
                <a:latin typeface="Arial" panose="020B0604020202020204" pitchFamily="34" charset="0"/>
                <a:sym typeface="Wingdings" pitchFamily="2" charset="2"/>
              </a:rPr>
              <a:t> 1</a:t>
            </a:r>
          </a:p>
          <a:p>
            <a:pPr marL="0" indent="0">
              <a:buNone/>
            </a:pPr>
            <a:r>
              <a:rPr lang="en-US">
                <a:solidFill>
                  <a:srgbClr val="0070C0"/>
                </a:solidFill>
                <a:latin typeface="Arial" panose="020B0604020202020204" pitchFamily="34" charset="0"/>
                <a:sym typeface="Wingdings" pitchFamily="2" charset="2"/>
              </a:rPr>
              <a:t>           w= -</a:t>
            </a:r>
            <a:r>
              <a:rPr lang="el-GR" b="0" i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 b="0" i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E = - C</a:t>
            </a:r>
            <a:r>
              <a:rPr lang="en-US" b="0" i="0" baseline="-2500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v</a:t>
            </a:r>
            <a:r>
              <a:rPr lang="el-GR" b="0" i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 b="0" i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T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-----------------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  <a:sym typeface="Wingdings" pitchFamily="2" charset="2"/>
              </a:rPr>
              <a:t>2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90ED39-9EA4-B544-B774-567E6A8C2C47}"/>
              </a:ext>
            </a:extLst>
          </p:cNvPr>
          <p:cNvSpPr txBox="1"/>
          <p:nvPr/>
        </p:nvSpPr>
        <p:spPr>
          <a:xfrm>
            <a:off x="3053953" y="3253263"/>
            <a:ext cx="7858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475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25000"/>
            <a:lumOff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6B8C6-16C9-8742-91EE-A5EEF6B7E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28625"/>
            <a:ext cx="8596668" cy="5643562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solidFill>
                  <a:srgbClr val="7030A0"/>
                </a:solidFill>
              </a:rPr>
              <a:t>Workdone during adiabatic reversible (process) expansion of an ideal gas:</a:t>
            </a:r>
          </a:p>
          <a:p>
            <a:pPr marL="0" indent="0">
              <a:buNone/>
            </a:pPr>
            <a:r>
              <a:rPr lang="en-US"/>
              <a:t>   </a:t>
            </a:r>
            <a:r>
              <a:rPr lang="en-US">
                <a:solidFill>
                  <a:srgbClr val="0070C0"/>
                </a:solidFill>
              </a:rPr>
              <a:t>Expression</a:t>
            </a:r>
            <a:r>
              <a:rPr lang="en-US"/>
              <a:t>:</a:t>
            </a:r>
          </a:p>
          <a:p>
            <a:pPr marL="0" indent="0">
              <a:buNone/>
            </a:pPr>
            <a:r>
              <a:rPr lang="en-US"/>
              <a:t>                W=C</a:t>
            </a:r>
            <a:r>
              <a:rPr lang="en-US" baseline="-25000"/>
              <a:t>v</a:t>
            </a:r>
            <a:r>
              <a:rPr lang="en-US"/>
              <a:t>(T</a:t>
            </a:r>
            <a:r>
              <a:rPr lang="en-US" baseline="-25000"/>
              <a:t>1</a:t>
            </a:r>
            <a:r>
              <a:rPr lang="en-US"/>
              <a:t>-T</a:t>
            </a:r>
            <a:r>
              <a:rPr lang="en-US" baseline="-25000"/>
              <a:t>2</a:t>
            </a:r>
            <a:r>
              <a:rPr lang="en-US"/>
              <a:t>)</a:t>
            </a:r>
          </a:p>
          <a:p>
            <a:pPr marL="0" indent="0">
              <a:buNone/>
            </a:pPr>
            <a:r>
              <a:rPr lang="en-US"/>
              <a:t>   </a:t>
            </a:r>
            <a:r>
              <a:rPr lang="en-US">
                <a:solidFill>
                  <a:srgbClr val="00B0F0"/>
                </a:solidFill>
              </a:rPr>
              <a:t>Derivation</a:t>
            </a:r>
            <a:r>
              <a:rPr lang="en-US"/>
              <a:t>:</a:t>
            </a:r>
          </a:p>
          <a:p>
            <a:pPr marL="0" indent="0">
              <a:buNone/>
            </a:pPr>
            <a:r>
              <a:rPr lang="en-US"/>
              <a:t>       first law. dE = q-w.  -------------</a:t>
            </a:r>
            <a:r>
              <a:rPr lang="en-US">
                <a:sym typeface="Wingdings" pitchFamily="2" charset="2"/>
              </a:rPr>
              <a:t> 1</a:t>
            </a:r>
          </a:p>
          <a:p>
            <a:pPr marL="0" indent="0">
              <a:buNone/>
            </a:pPr>
            <a:r>
              <a:rPr lang="en-US">
                <a:sym typeface="Wingdings" pitchFamily="2" charset="2"/>
              </a:rPr>
              <a:t>                       q = dE + W ----------- 2</a:t>
            </a:r>
          </a:p>
          <a:p>
            <a:pPr marL="0" indent="0">
              <a:buNone/>
            </a:pPr>
            <a:r>
              <a:rPr lang="en-US">
                <a:sym typeface="Wingdings" pitchFamily="2" charset="2"/>
              </a:rPr>
              <a:t> we know.  E= f (T,V)</a:t>
            </a:r>
          </a:p>
          <a:p>
            <a:pPr marL="0" indent="0">
              <a:buNone/>
            </a:pPr>
            <a:r>
              <a:rPr lang="en-US">
                <a:sym typeface="Wingdings" pitchFamily="2" charset="2"/>
              </a:rPr>
              <a:t>                 dE = (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∂E/∂T)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dT + (∂E/∂V)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dv ----------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 3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itchFamily="2" charset="2"/>
              </a:rPr>
              <a:t>             and W=PdV.  -------------------- 4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itchFamily="2" charset="2"/>
              </a:rPr>
              <a:t>4,3in 2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itchFamily="2" charset="2"/>
              </a:rPr>
              <a:t>                q = (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∂E/∂T)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dT + (∂E/∂v) dv + Pdv ----------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5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itchFamily="2" charset="2"/>
              </a:rPr>
              <a:t>Adiabatic change q=o, ideal gas (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∂E/∂v)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=0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          0 =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itchFamily="2" charset="2"/>
              </a:rPr>
              <a:t>(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∂E/∂T)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dT+0+Pdv -----------------------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04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25000"/>
            <a:lumOff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3EBB8-CAB1-8C4A-BAFE-FF3F73E57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8782" y="1069115"/>
            <a:ext cx="7264822" cy="5362707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    By definition</a:t>
            </a:r>
          </a:p>
          <a:p>
            <a:pPr marL="0" indent="0">
              <a:buNone/>
            </a:pPr>
            <a:r>
              <a:rPr lang="en-US"/>
              <a:t>          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itchFamily="2" charset="2"/>
              </a:rPr>
              <a:t>(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∂E/∂T)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C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------------------------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 7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itchFamily="2" charset="2"/>
              </a:rPr>
              <a:t>7in 6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itchFamily="2" charset="2"/>
              </a:rPr>
              <a:t>           0 = C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itchFamily="2" charset="2"/>
              </a:rPr>
              <a:t>v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itchFamily="2" charset="2"/>
              </a:rPr>
              <a:t>dT + 0 +Pdv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itchFamily="2" charset="2"/>
              </a:rPr>
              <a:t>       Pdv. = - C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itchFamily="2" charset="2"/>
              </a:rPr>
              <a:t>v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itchFamily="2" charset="2"/>
              </a:rPr>
              <a:t>dT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itchFamily="2" charset="2"/>
              </a:rPr>
              <a:t>Expansion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itchFamily="2" charset="2"/>
              </a:rPr>
              <a:t>    W= 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∫Pdv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 =  - 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∫ C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v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dT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=  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 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- C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v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(T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-T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1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</a:t>
            </a:r>
            <a:r>
              <a:rPr lang="en-US">
                <a:solidFill>
                  <a:srgbClr val="00B0F0"/>
                </a:solidFill>
                <a:latin typeface="Arial" panose="020B0604020202020204" pitchFamily="34" charset="0"/>
              </a:rPr>
              <a:t>  W = C</a:t>
            </a:r>
            <a:r>
              <a:rPr lang="en-US" baseline="-25000">
                <a:solidFill>
                  <a:srgbClr val="00B0F0"/>
                </a:solidFill>
                <a:latin typeface="Arial" panose="020B0604020202020204" pitchFamily="34" charset="0"/>
              </a:rPr>
              <a:t>v</a:t>
            </a:r>
            <a:r>
              <a:rPr lang="en-US">
                <a:solidFill>
                  <a:srgbClr val="00B0F0"/>
                </a:solidFill>
                <a:latin typeface="Arial" panose="020B0604020202020204" pitchFamily="34" charset="0"/>
              </a:rPr>
              <a:t>(T</a:t>
            </a:r>
            <a:r>
              <a:rPr lang="en-US" baseline="-25000">
                <a:solidFill>
                  <a:srgbClr val="00B0F0"/>
                </a:solidFill>
                <a:latin typeface="Arial" panose="020B0604020202020204" pitchFamily="34" charset="0"/>
              </a:rPr>
              <a:t>1</a:t>
            </a:r>
            <a:r>
              <a:rPr lang="en-US">
                <a:solidFill>
                  <a:srgbClr val="00B0F0"/>
                </a:solidFill>
                <a:latin typeface="Arial" panose="020B0604020202020204" pitchFamily="34" charset="0"/>
              </a:rPr>
              <a:t>-T</a:t>
            </a:r>
            <a:r>
              <a:rPr lang="en-US" baseline="-25000">
                <a:solidFill>
                  <a:srgbClr val="00B0F0"/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rgbClr val="00B0F0"/>
                </a:solidFill>
                <a:latin typeface="Arial" panose="020B0604020202020204" pitchFamily="34" charset="0"/>
              </a:rPr>
              <a:t>)</a:t>
            </a:r>
            <a:endParaRPr lang="en-US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201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25000"/>
            <a:lumOff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A710C-DBA4-3542-B19C-98E02E392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94069"/>
            <a:ext cx="8596668" cy="5469862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solidFill>
                  <a:srgbClr val="7030A0"/>
                </a:solidFill>
              </a:rPr>
              <a:t>Change in internal energy (E) during isothermal changes for ideal gas:</a:t>
            </a:r>
          </a:p>
          <a:p>
            <a:pPr marL="0" indent="0">
              <a:buNone/>
            </a:pPr>
            <a:r>
              <a:rPr lang="en-US">
                <a:solidFill>
                  <a:srgbClr val="7030A0"/>
                </a:solidFill>
              </a:rPr>
              <a:t>   </a:t>
            </a:r>
            <a:r>
              <a:rPr lang="en-US">
                <a:solidFill>
                  <a:srgbClr val="0070C0"/>
                </a:solidFill>
              </a:rPr>
              <a:t>  </a:t>
            </a:r>
            <a:r>
              <a:rPr lang="en-US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l-GR" b="0" i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 b="0" i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E:-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    T,E is a constant,it is independent of volume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      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(∂E/∂V)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dv. = 0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            </a:t>
            </a:r>
            <a:r>
              <a:rPr lang="en-US"/>
              <a:t> (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E)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T,V 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=0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</a:t>
            </a:r>
            <a:r>
              <a:rPr lang="en-US">
                <a:solidFill>
                  <a:srgbClr val="00B0F0"/>
                </a:solidFill>
                <a:latin typeface="Arial" panose="020B0604020202020204" pitchFamily="34" charset="0"/>
              </a:rPr>
              <a:t>  </a:t>
            </a:r>
            <a:r>
              <a:rPr lang="el-GR" b="0" i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>
                <a:solidFill>
                  <a:srgbClr val="00B0F0"/>
                </a:solidFill>
                <a:latin typeface="Arial" panose="020B0604020202020204" pitchFamily="34" charset="0"/>
              </a:rPr>
              <a:t>H:-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   H=E+PV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   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H =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 +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(PV) --------------------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   1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          ideal gas PV = nRT.    ---------------     2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  2 in 1    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H =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 +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nRT.     ---------------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    3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           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 = 0,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T=  0,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H =0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19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25000"/>
            <a:lumOff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1CEC9-937D-CF41-9824-B49477B92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82267"/>
            <a:ext cx="8596668" cy="42505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rgbClr val="7030A0"/>
                </a:solidFill>
              </a:rPr>
              <a:t> To show that </a:t>
            </a:r>
            <a:r>
              <a:rPr lang="en-US">
                <a:solidFill>
                  <a:srgbClr val="7030A0"/>
                </a:solidFill>
                <a:latin typeface="Arial" panose="020B0604020202020204" pitchFamily="34" charset="0"/>
              </a:rPr>
              <a:t> </a:t>
            </a:r>
            <a:r>
              <a:rPr lang="en-US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(∂H/∂P)</a:t>
            </a:r>
            <a:r>
              <a:rPr lang="en-US" baseline="-2500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H=E+PV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PV=RT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H=E+RT ------------------------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itchFamily="2" charset="2"/>
              </a:rPr>
              <a:t>       1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itchFamily="2" charset="2"/>
              </a:rPr>
              <a:t>Differentiate 1 with respect to pressure at constant temp</a:t>
            </a:r>
            <a:endParaRPr lang="en-US">
              <a:solidFill>
                <a:srgbClr val="333333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(∂H/∂P)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(∂E/∂P)T+0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we know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(∂E/∂P)T=0,  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     </a:t>
            </a:r>
            <a:r>
              <a:rPr lang="en-US">
                <a:solidFill>
                  <a:srgbClr val="0070C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(∂H/∂P)</a:t>
            </a:r>
            <a:r>
              <a:rPr lang="en-US" baseline="-2500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  <a:endParaRPr 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4701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Facet</vt:lpstr>
      <vt:lpstr>Calculation of W,Q,dE(dU) and dH for the expansion of ideal and real gases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919361498802</dc:creator>
  <cp:lastModifiedBy>919361498802</cp:lastModifiedBy>
  <cp:revision>11</cp:revision>
  <dcterms:created xsi:type="dcterms:W3CDTF">2020-08-20T03:31:30Z</dcterms:created>
  <dcterms:modified xsi:type="dcterms:W3CDTF">2020-08-26T14:23:05Z</dcterms:modified>
</cp:coreProperties>
</file>