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0" r:id="rId19"/>
    <p:sldId id="276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15470-70E3-434E-8EEE-98465665E7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919011-D820-9746-B299-6603219079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97087-C455-4E43-B5C8-989142DBB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6D4-704C-6147-B8AF-62C98EE9EE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D47AC-C10B-434A-953C-BA07E4280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4B061-7512-7A42-B898-8C904A6B3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ED2F-707A-7A4D-88CC-1B6C487E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4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F583-0563-8446-89BA-A16DEC8A0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6D8FB-BC6E-3D4D-9F2B-C8FDDCFE13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27E63-5933-BC48-A016-3D2240F6E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6D4-704C-6147-B8AF-62C98EE9EE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8EF7F-804F-724F-B61F-423568ADD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3DAF4-DCD6-4543-81C1-71C4F66F1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ED2F-707A-7A4D-88CC-1B6C487E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702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698B70-C8BB-1048-9C18-2AD9B1351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BD0F5-7064-884C-8F57-92A6E7829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A2167-DF9B-324D-8D2F-A75CBB49E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6D4-704C-6147-B8AF-62C98EE9EE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C0A1-EB20-3346-9E10-47FF542B4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7EA38-C4D8-1348-BC61-B8910D9E1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ED2F-707A-7A4D-88CC-1B6C487E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0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68E6D-6FAA-E240-A734-1A6A1B3E0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841D7-BFF9-924A-8E30-6A3EB6E7B3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ABD88-1EDB-4C41-95DA-2DF282CB8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6D4-704C-6147-B8AF-62C98EE9EE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3937D-4FF6-5D47-8FB8-E2F058A7C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A3B520-4F64-4445-BBFA-B5807025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ED2F-707A-7A4D-88CC-1B6C487E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066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9301-6EF7-A449-B17D-38EEF0E6F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CD5F10-5ADF-0342-AD8A-9DC1D8BE40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7A6B1F-C467-1741-9169-AC2C5BD67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6D4-704C-6147-B8AF-62C98EE9EE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ED2088-A11F-7743-B7EC-70A7B49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82714-CBEA-0D45-9CB7-F355FF9C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ED2F-707A-7A4D-88CC-1B6C487E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3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1E3B3-B7B2-9947-8E84-25391EB9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D4492-9802-974E-9CB2-E8E2454449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35D2-1288-FB41-B325-BE871525D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B6181D-4D38-6341-8B93-1150ED7EC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6D4-704C-6147-B8AF-62C98EE9EE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3AFBD0-2BFF-A441-9A03-4DFBD7D38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660F1B-9618-7944-8051-0400697D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ED2F-707A-7A4D-88CC-1B6C487E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61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6072-65D4-4F45-8FB7-A57D3F5B5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DAD64-1763-B648-9B18-4CB18E88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EBF94-73DC-884F-AB42-585DED7E55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88B431-A466-9B4E-B82B-84953495E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5D67B-597A-1E43-A818-8FB67AFEBC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8B9E59-FA5B-054C-B7CB-186EAF2B5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6D4-704C-6147-B8AF-62C98EE9EE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00ED84-6058-0E4E-A93B-5610E20BC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8453A8-9AA6-2A46-B19E-124CDBD43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ED2F-707A-7A4D-88CC-1B6C487E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4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7AF97-5D20-D546-9B81-3D03702AA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55F21-625A-C440-A7B9-0BFC1F23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6D4-704C-6147-B8AF-62C98EE9EE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F47B0B-F537-D644-813A-A01F257E8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120B20-80D3-BF41-8487-9FFF59C9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ED2F-707A-7A4D-88CC-1B6C487E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41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8EDCFE-B2E6-0F45-B38D-8C1D475AE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6D4-704C-6147-B8AF-62C98EE9EE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63C2AA-B7BB-7147-A9FC-034DFAE6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33628D-A53C-E145-AB68-82EB6BD39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ED2F-707A-7A4D-88CC-1B6C487E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4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ED98B-E0DF-A545-985D-6B22EA33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60FB-5710-DC43-9AEA-B38645AD6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4A086-029B-034F-A004-C0128C0C3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5CCCD-1F56-9C4C-89A0-7BD68733C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6D4-704C-6147-B8AF-62C98EE9EE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AF5163-9746-7E4E-B980-205679E3E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629C55-EFD4-CE46-9922-3E709A484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ED2F-707A-7A4D-88CC-1B6C487E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80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B262-5420-D842-878B-198386631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7B804FA-1C57-9340-8E4F-2D40A59CC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052E0-BF17-0647-A706-5FCC67FA36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07639-22B4-6241-871D-8C708E294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166D4-704C-6147-B8AF-62C98EE9EE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A9BB90-A202-664F-9F2B-34F3936AE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140684-D572-F240-A4FF-D2EAA58CB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4ED2F-707A-7A4D-88CC-1B6C487E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4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D5C64D-F7DB-6843-BCE9-C0785B8D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4A33F-37DC-B843-9C83-7C193E396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2617E-9776-F840-8F4A-EDAC7D03EE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166D4-704C-6147-B8AF-62C98EE9EEEF}" type="datetimeFigureOut">
              <a:rPr lang="en-US" smtClean="0"/>
              <a:t>8/31/2020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4888B-29C5-5C47-911E-7203E540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98EDB-4AB0-044E-AA6E-C76B661A9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4ED2F-707A-7A4D-88CC-1B6C487E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5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C7E50-088E-F348-A7E3-97A41B693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ZERO FIELD SPLITTING IN ESR SPECTROSCOY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65AC3-C7A4-C549-B728-B8E711786A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Name of the instructor: U.Nithya M.Sc.,M.Phil.,</a:t>
            </a:r>
          </a:p>
        </p:txBody>
      </p:sp>
    </p:spTree>
    <p:extLst>
      <p:ext uri="{BB962C8B-B14F-4D97-AF65-F5344CB8AC3E}">
        <p14:creationId xmlns:p14="http://schemas.microsoft.com/office/powerpoint/2010/main" val="89497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26D8C21-B37F-3F49-9C98-1EB85B01F7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6" y="821531"/>
            <a:ext cx="10787062" cy="4810919"/>
          </a:xfrm>
        </p:spPr>
      </p:pic>
    </p:spTree>
    <p:extLst>
      <p:ext uri="{BB962C8B-B14F-4D97-AF65-F5344CB8AC3E}">
        <p14:creationId xmlns:p14="http://schemas.microsoft.com/office/powerpoint/2010/main" val="12258630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802F6662-6E87-E249-B636-F3ACF7EC63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11" y="598289"/>
            <a:ext cx="10340578" cy="5661421"/>
          </a:xfrm>
        </p:spPr>
      </p:pic>
    </p:spTree>
    <p:extLst>
      <p:ext uri="{BB962C8B-B14F-4D97-AF65-F5344CB8AC3E}">
        <p14:creationId xmlns:p14="http://schemas.microsoft.com/office/powerpoint/2010/main" val="3455224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1F295D5-4A27-074C-9640-376E798F5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2" y="571500"/>
            <a:ext cx="10804922" cy="5840016"/>
          </a:xfrm>
        </p:spPr>
      </p:pic>
    </p:spTree>
    <p:extLst>
      <p:ext uri="{BB962C8B-B14F-4D97-AF65-F5344CB8AC3E}">
        <p14:creationId xmlns:p14="http://schemas.microsoft.com/office/powerpoint/2010/main" val="2504834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A95B02A-A13A-F844-A90C-344E0D488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428625"/>
            <a:ext cx="11054953" cy="5947171"/>
          </a:xfrm>
        </p:spPr>
      </p:pic>
    </p:spTree>
    <p:extLst>
      <p:ext uri="{BB962C8B-B14F-4D97-AF65-F5344CB8AC3E}">
        <p14:creationId xmlns:p14="http://schemas.microsoft.com/office/powerpoint/2010/main" val="451858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63A22CB-1575-E34C-BC99-F7BEB3C98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34" y="642939"/>
            <a:ext cx="10412015" cy="5607842"/>
          </a:xfrm>
        </p:spPr>
      </p:pic>
    </p:spTree>
    <p:extLst>
      <p:ext uri="{BB962C8B-B14F-4D97-AF65-F5344CB8AC3E}">
        <p14:creationId xmlns:p14="http://schemas.microsoft.com/office/powerpoint/2010/main" val="1285977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3C9F6-A8AF-494F-81FE-A52223E12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466" y="769143"/>
            <a:ext cx="10515600" cy="53197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>
                <a:solidFill>
                  <a:srgbClr val="7030A0"/>
                </a:solidFill>
              </a:rPr>
              <a:t>Line widths in ESR:</a:t>
            </a:r>
          </a:p>
          <a:p>
            <a:r>
              <a:rPr lang="en-US"/>
              <a:t> Line broadening due to spin-lattice relaxation results from the interaction of the paramagnetic ions with the thermal viberations of the lattice. </a:t>
            </a:r>
          </a:p>
          <a:p>
            <a:r>
              <a:rPr lang="en-US"/>
              <a:t> Relaxation time usually increase as the temperature decreases.</a:t>
            </a:r>
          </a:p>
          <a:p>
            <a:r>
              <a:rPr lang="en-US"/>
              <a:t> Therefore many salts of the transition metals are cooled to liquid N</a:t>
            </a:r>
            <a:r>
              <a:rPr lang="en-US" baseline="-25000"/>
              <a:t>2</a:t>
            </a:r>
            <a:r>
              <a:rPr lang="en-US"/>
              <a:t>,H</a:t>
            </a:r>
            <a:r>
              <a:rPr lang="en-US" baseline="-25000"/>
              <a:t>2</a:t>
            </a:r>
            <a:r>
              <a:rPr lang="en-US"/>
              <a:t> or He temperatures for observing well resolved spectrum .</a:t>
            </a:r>
          </a:p>
          <a:p>
            <a:pPr marL="0" indent="0">
              <a:buNone/>
            </a:pPr>
            <a:r>
              <a:rPr lang="en-US">
                <a:solidFill>
                  <a:srgbClr val="7030A0"/>
                </a:solidFill>
              </a:rPr>
              <a:t>Spin dilution</a:t>
            </a:r>
            <a:r>
              <a:rPr lang="en-US"/>
              <a:t>:</a:t>
            </a:r>
          </a:p>
          <a:p>
            <a:r>
              <a:rPr lang="en-US"/>
              <a:t> spin-spin interaction results from the small magnetic fields that exist on neighbouring paramagnetic ions. </a:t>
            </a:r>
          </a:p>
          <a:p>
            <a:r>
              <a:rPr lang="en-US"/>
              <a:t> As a result of these fields the total field at the ions is slightly altered and the energy levels are shifted.</a:t>
            </a:r>
          </a:p>
          <a:p>
            <a:r>
              <a:rPr lang="en-US"/>
              <a:t> A distribution of energies results which produces broadening of the signal.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94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17EFF-0E9D-E44B-A8A4-6C553FF49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5109"/>
            <a:ext cx="10515600" cy="5301854"/>
          </a:xfrm>
        </p:spPr>
        <p:txBody>
          <a:bodyPr/>
          <a:lstStyle/>
          <a:p>
            <a:r>
              <a:rPr lang="en-US"/>
              <a:t> The broading depends on the direction of the field. This effect is reduced by increasing the distance between the magnetic ions by diluting the salt with an isomorphous diamagnetic material.</a:t>
            </a:r>
          </a:p>
          <a:p>
            <a:r>
              <a:rPr lang="en-US"/>
              <a:t> rapid chemical processes influences the spectral line widths and appearance.</a:t>
            </a:r>
          </a:p>
          <a:p>
            <a:r>
              <a:rPr lang="en-US"/>
              <a:t> As the process rate increases separate lines coalesce to give a weighted average single resonance.</a:t>
            </a:r>
          </a:p>
          <a:p>
            <a:r>
              <a:rPr lang="en-US"/>
              <a:t> signifigant line broading occurs for processes with first order rate contants of 5x10</a:t>
            </a:r>
            <a:r>
              <a:rPr lang="en-US" baseline="30000"/>
              <a:t>7</a:t>
            </a:r>
            <a:r>
              <a:rPr lang="en-US"/>
              <a:t>s</a:t>
            </a:r>
            <a:r>
              <a:rPr lang="en-US" baseline="30000"/>
              <a:t>-1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27670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3394C-ABEF-E449-903E-3DDB403CD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4406"/>
            <a:ext cx="10515600" cy="52125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>
                <a:solidFill>
                  <a:srgbClr val="7030A0"/>
                </a:solidFill>
              </a:rPr>
              <a:t>Exchange Narrowing:</a:t>
            </a:r>
          </a:p>
          <a:p>
            <a:r>
              <a:rPr lang="en-US"/>
              <a:t> Electron spin exchange processes are very common in free radicals.</a:t>
            </a:r>
          </a:p>
          <a:p>
            <a:r>
              <a:rPr lang="en-US"/>
              <a:t> This influences line width and spectral appearance.</a:t>
            </a:r>
          </a:p>
          <a:p>
            <a:r>
              <a:rPr lang="en-US"/>
              <a:t> In solution it is a bimolecular Process.The two radicals collide and exchange electrons.</a:t>
            </a:r>
          </a:p>
          <a:p>
            <a:r>
              <a:rPr lang="en-US"/>
              <a:t> During electron spin exchange there is no change in the nuclear spin state.</a:t>
            </a:r>
          </a:p>
          <a:p>
            <a:r>
              <a:rPr lang="en-US"/>
              <a:t> As the concentraction increases in going from a to e the rate of bimolecular exchange increases and the resonances broaden.</a:t>
            </a:r>
          </a:p>
          <a:p>
            <a:r>
              <a:rPr lang="en-US"/>
              <a:t> As the solution becomes more concentrated the single line resonance sharpens.</a:t>
            </a:r>
          </a:p>
          <a:p>
            <a:r>
              <a:rPr lang="en-US"/>
              <a:t> This sharpening is reffered to s exchange narrowing.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02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CDD9663-634C-744C-AE47-6F08741B9C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78" y="383977"/>
            <a:ext cx="10608469" cy="6090046"/>
          </a:xfrm>
        </p:spPr>
      </p:pic>
    </p:spTree>
    <p:extLst>
      <p:ext uri="{BB962C8B-B14F-4D97-AF65-F5344CB8AC3E}">
        <p14:creationId xmlns:p14="http://schemas.microsoft.com/office/powerpoint/2010/main" val="1211685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FE88C-983D-114B-8EB3-D14D38041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516"/>
            <a:ext cx="10515600" cy="5480447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 Election transfer between a radical and a diamagnetic species can occur at a rate that causes line broading.</a:t>
            </a:r>
          </a:p>
          <a:p>
            <a:pPr marL="0" indent="0">
              <a:buNone/>
            </a:pPr>
            <a:r>
              <a:rPr lang="en-US"/>
              <a:t>Eg: Electron exchange between naphthalene and nahthalene negative ions.A second order electron transfer rate constant of 6x10</a:t>
            </a:r>
            <a:r>
              <a:rPr lang="en-US" baseline="30000"/>
              <a:t>7</a:t>
            </a:r>
            <a:r>
              <a:rPr lang="en-US"/>
              <a:t>1 mol</a:t>
            </a:r>
            <a:r>
              <a:rPr lang="en-US" baseline="30000"/>
              <a:t>-1</a:t>
            </a:r>
            <a:r>
              <a:rPr lang="en-US"/>
              <a:t>s</a:t>
            </a:r>
            <a:r>
              <a:rPr lang="en-US" baseline="30000"/>
              <a:t>-1 </a:t>
            </a:r>
            <a:r>
              <a:rPr lang="en-US"/>
              <a:t>was found in the solvent THF.</a:t>
            </a:r>
          </a:p>
          <a:p>
            <a:r>
              <a:rPr lang="en-US"/>
              <a:t> Many effects cause the line widths of one band to differ from those of another in a given spectrum.</a:t>
            </a:r>
          </a:p>
          <a:p>
            <a:r>
              <a:rPr lang="en-US"/>
              <a:t> The spin density on the methyl proton of ethylamine is conformation dependent.</a:t>
            </a:r>
          </a:p>
          <a:p>
            <a:r>
              <a:rPr lang="en-US"/>
              <a:t> The time dependency of this type of process can influence the line widths of different Protons in a molecule differently.</a:t>
            </a:r>
          </a:p>
          <a:p>
            <a:r>
              <a:rPr lang="en-US"/>
              <a:t> rapid interchange between various configurations of an ion pair with an anion or cation radical can also lead to greater line broadening of certain resonances than of others.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68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C539B2-93ED-774E-9752-7DAF7316D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53057"/>
            <a:ext cx="10515600" cy="555188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>
                <a:solidFill>
                  <a:srgbClr val="7030A0"/>
                </a:solidFill>
              </a:rPr>
              <a:t>Relaxation times in esr:</a:t>
            </a:r>
          </a:p>
          <a:p>
            <a:r>
              <a:rPr lang="en-US"/>
              <a:t> let the spin system is subjected to the microwave radiation.</a:t>
            </a:r>
          </a:p>
          <a:p>
            <a:r>
              <a:rPr lang="en-US"/>
              <a:t> energy level searation takes place and Boltzmann population ratio of spin in the ground and excited states is given as.   </a:t>
            </a:r>
          </a:p>
          <a:p>
            <a:pPr marL="0" indent="0">
              <a:buNone/>
            </a:pPr>
            <a:r>
              <a:rPr lang="en-US"/>
              <a:t>               N</a:t>
            </a:r>
            <a:r>
              <a:rPr lang="en-US" baseline="-25000"/>
              <a:t>u</a:t>
            </a:r>
            <a:r>
              <a:rPr lang="en-US"/>
              <a:t>/N</a:t>
            </a:r>
            <a:r>
              <a:rPr lang="en-US" baseline="-25000"/>
              <a:t>I</a:t>
            </a:r>
            <a:r>
              <a:rPr lang="en-US"/>
              <a:t>=exp (-  </a:t>
            </a:r>
            <a:r>
              <a:rPr lang="en-US">
                <a:latin typeface="Arial" panose="020B0604020202020204" pitchFamily="34" charset="0"/>
              </a:rPr>
              <a:t> </a:t>
            </a:r>
            <a:r>
              <a:rPr lang="el-GR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>
                <a:latin typeface="Arial" panose="020B0604020202020204" pitchFamily="34" charset="0"/>
              </a:rPr>
              <a:t>E </a:t>
            </a:r>
            <a:r>
              <a:rPr lang="en-US"/>
              <a:t> /kT) </a:t>
            </a:r>
          </a:p>
          <a:p>
            <a:r>
              <a:rPr lang="en-US"/>
              <a:t> where N</a:t>
            </a:r>
            <a:r>
              <a:rPr lang="en-US" baseline="-25000"/>
              <a:t>u</a:t>
            </a:r>
            <a:r>
              <a:rPr lang="en-US"/>
              <a:t>amd N</a:t>
            </a:r>
            <a:r>
              <a:rPr lang="en-US" baseline="-25000"/>
              <a:t>I</a:t>
            </a:r>
            <a:r>
              <a:rPr lang="en-US"/>
              <a:t>are the occupancy Number of spins in the upper and lower levels </a:t>
            </a:r>
            <a:r>
              <a:rPr lang="en-US">
                <a:latin typeface="Arial" panose="020B0604020202020204" pitchFamily="34" charset="0"/>
              </a:rPr>
              <a:t> </a:t>
            </a:r>
            <a:r>
              <a:rPr lang="el-GR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>
                <a:latin typeface="Arial" panose="020B0604020202020204" pitchFamily="34" charset="0"/>
              </a:rPr>
              <a:t>E the energy separation at temperature T and k is the Boltzmann constant.</a:t>
            </a:r>
          </a:p>
          <a:p>
            <a:r>
              <a:rPr lang="en-US">
                <a:latin typeface="Arial" panose="020B0604020202020204" pitchFamily="34" charset="0"/>
              </a:rPr>
              <a:t> The hot spin(excited state) undergoes interaction with the surroundings and loses energy.</a:t>
            </a:r>
          </a:p>
          <a:p>
            <a:r>
              <a:rPr lang="en-US">
                <a:latin typeface="Arial" panose="020B0604020202020204" pitchFamily="34" charset="0"/>
              </a:rPr>
              <a:t> T</a:t>
            </a:r>
            <a:r>
              <a:rPr lang="en-US" baseline="-25000">
                <a:latin typeface="Arial" panose="020B0604020202020204" pitchFamily="34" charset="0"/>
              </a:rPr>
              <a:t>1 </a:t>
            </a:r>
            <a:r>
              <a:rPr lang="en-US">
                <a:latin typeface="Arial" panose="020B0604020202020204" pitchFamily="34" charset="0"/>
              </a:rPr>
              <a:t>is the time taken for the energy flow from the spin system into the surroundings and hence T</a:t>
            </a:r>
            <a:r>
              <a:rPr lang="en-US" baseline="-25000">
                <a:latin typeface="Arial" panose="020B0604020202020204" pitchFamily="34" charset="0"/>
              </a:rPr>
              <a:t>1 </a:t>
            </a:r>
            <a:r>
              <a:rPr lang="en-US">
                <a:latin typeface="Arial" panose="020B0604020202020204" pitchFamily="34" charset="0"/>
              </a:rPr>
              <a:t>is called spin-lattice relaxation.</a:t>
            </a:r>
          </a:p>
          <a:p>
            <a:r>
              <a:rPr lang="en-US">
                <a:latin typeface="Arial" panose="020B0604020202020204" pitchFamily="34" charset="0"/>
              </a:rPr>
              <a:t> if T</a:t>
            </a:r>
            <a:r>
              <a:rPr lang="en-US" baseline="-25000">
                <a:latin typeface="Arial" panose="020B0604020202020204" pitchFamily="34" charset="0"/>
              </a:rPr>
              <a:t>1</a:t>
            </a:r>
            <a:r>
              <a:rPr lang="en-US">
                <a:latin typeface="Arial" panose="020B0604020202020204" pitchFamily="34" charset="0"/>
              </a:rPr>
              <a:t> is large sharp spectrum is observed. The spectral width may be broadened when the relaxation takes place within a very short period of time.</a:t>
            </a:r>
          </a:p>
          <a:p>
            <a:r>
              <a:rPr lang="en-US">
                <a:latin typeface="Arial" panose="020B0604020202020204" pitchFamily="34" charset="0"/>
              </a:rPr>
              <a:t> it is explained by Heisenberg uncertainty principle  </a:t>
            </a:r>
            <a:r>
              <a:rPr lang="el-GR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v.</a:t>
            </a:r>
            <a:r>
              <a:rPr lang="en-US">
                <a:latin typeface="Arial" panose="020B0604020202020204" pitchFamily="34" charset="0"/>
              </a:rPr>
              <a:t> </a:t>
            </a:r>
            <a:r>
              <a:rPr lang="el-GR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 = constant.</a:t>
            </a:r>
            <a:endParaRPr 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305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>
            <a:extLst>
              <a:ext uri="{FF2B5EF4-FFF2-40B4-BE49-F238E27FC236}">
                <a16:creationId xmlns:a16="http://schemas.microsoft.com/office/drawing/2014/main" id="{3A536852-8761-EB4E-A27D-D8E42894C1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5" y="424319"/>
            <a:ext cx="10915056" cy="6009362"/>
          </a:xfrm>
        </p:spPr>
      </p:pic>
    </p:spTree>
    <p:extLst>
      <p:ext uri="{BB962C8B-B14F-4D97-AF65-F5344CB8AC3E}">
        <p14:creationId xmlns:p14="http://schemas.microsoft.com/office/powerpoint/2010/main" val="2749633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D45FC-F0E2-7C4E-AEA4-D76074561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25078"/>
            <a:ext cx="10515600" cy="5551885"/>
          </a:xfrm>
        </p:spPr>
        <p:txBody>
          <a:bodyPr/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                                                    THANK YOU</a:t>
            </a:r>
          </a:p>
        </p:txBody>
      </p:sp>
    </p:spTree>
    <p:extLst>
      <p:ext uri="{BB962C8B-B14F-4D97-AF65-F5344CB8AC3E}">
        <p14:creationId xmlns:p14="http://schemas.microsoft.com/office/powerpoint/2010/main" val="37500258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41D70-B656-0D43-B2CD-3E90F9E5E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32234"/>
            <a:ext cx="10515600" cy="5444729"/>
          </a:xfrm>
        </p:spPr>
        <p:txBody>
          <a:bodyPr/>
          <a:lstStyle/>
          <a:p>
            <a:r>
              <a:rPr lang="en-US"/>
              <a:t> If T</a:t>
            </a:r>
            <a:r>
              <a:rPr lang="en-US" baseline="-25000"/>
              <a:t>1</a:t>
            </a:r>
            <a:r>
              <a:rPr lang="en-US"/>
              <a:t>=10</a:t>
            </a:r>
            <a:r>
              <a:rPr lang="en-US" baseline="30000"/>
              <a:t>-9</a:t>
            </a:r>
            <a:r>
              <a:rPr lang="en-US"/>
              <a:t>s </a:t>
            </a:r>
            <a:r>
              <a:rPr lang="en-US">
                <a:latin typeface="Arial" panose="020B0604020202020204" pitchFamily="34" charset="0"/>
              </a:rPr>
              <a:t> </a:t>
            </a:r>
            <a:r>
              <a:rPr lang="el-GR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en-US" b="0" i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v=1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</a:rPr>
              <a:t>08 s</a:t>
            </a:r>
            <a:r>
              <a:rPr lang="en-US" baseline="30000">
                <a:solidFill>
                  <a:srgbClr val="333333"/>
                </a:solidFill>
                <a:latin typeface="Arial" panose="020B0604020202020204" pitchFamily="34" charset="0"/>
              </a:rPr>
              <a:t>-1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</a:rPr>
              <a:t>. It is corresonds to an EPR line width of about 6mT.</a:t>
            </a:r>
          </a:p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</a:rPr>
              <a:t> The spin lattice relaxation occurs through electron spin flips with the surroundings matter like solvent or lattice.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616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1584418-609C-DA4B-8121-2960B7B03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41" y="410766"/>
            <a:ext cx="10769203" cy="6125765"/>
          </a:xfrm>
        </p:spPr>
      </p:pic>
    </p:spTree>
    <p:extLst>
      <p:ext uri="{BB962C8B-B14F-4D97-AF65-F5344CB8AC3E}">
        <p14:creationId xmlns:p14="http://schemas.microsoft.com/office/powerpoint/2010/main" val="1694170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A3509C1A-F803-4D4A-AC00-C50FFC053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44" y="464344"/>
            <a:ext cx="9947672" cy="6054328"/>
          </a:xfrm>
        </p:spPr>
      </p:pic>
    </p:spTree>
    <p:extLst>
      <p:ext uri="{BB962C8B-B14F-4D97-AF65-F5344CB8AC3E}">
        <p14:creationId xmlns:p14="http://schemas.microsoft.com/office/powerpoint/2010/main" val="4227065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3E61329-2519-294C-8146-C70369725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31" y="589359"/>
            <a:ext cx="10287000" cy="5587604"/>
          </a:xfrm>
        </p:spPr>
      </p:pic>
    </p:spTree>
    <p:extLst>
      <p:ext uri="{BB962C8B-B14F-4D97-AF65-F5344CB8AC3E}">
        <p14:creationId xmlns:p14="http://schemas.microsoft.com/office/powerpoint/2010/main" val="848156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5E89FA38-4B7A-FF46-9B2A-E83FF89351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" y="732234"/>
            <a:ext cx="10858500" cy="5179219"/>
          </a:xfrm>
        </p:spPr>
      </p:pic>
    </p:spTree>
    <p:extLst>
      <p:ext uri="{BB962C8B-B14F-4D97-AF65-F5344CB8AC3E}">
        <p14:creationId xmlns:p14="http://schemas.microsoft.com/office/powerpoint/2010/main" val="411892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AB560AD-C3FE-6244-A161-25BC725EF1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28" y="750094"/>
            <a:ext cx="10947797" cy="5426869"/>
          </a:xfrm>
        </p:spPr>
      </p:pic>
    </p:spTree>
    <p:extLst>
      <p:ext uri="{BB962C8B-B14F-4D97-AF65-F5344CB8AC3E}">
        <p14:creationId xmlns:p14="http://schemas.microsoft.com/office/powerpoint/2010/main" val="2811244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BDF9072E-0A31-0F46-A67B-2B99DB5410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16" y="982267"/>
            <a:ext cx="10465593" cy="5355034"/>
          </a:xfrm>
        </p:spPr>
      </p:pic>
    </p:spTree>
    <p:extLst>
      <p:ext uri="{BB962C8B-B14F-4D97-AF65-F5344CB8AC3E}">
        <p14:creationId xmlns:p14="http://schemas.microsoft.com/office/powerpoint/2010/main" val="2465970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ZERO FIELD SPLITTING IN ESR SPECTROSCOY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ZERO FIELD SPLITTING IN ESR SPECTROSCOY</dc:title>
  <dc:creator>919361498802</dc:creator>
  <cp:lastModifiedBy>919361498802</cp:lastModifiedBy>
  <cp:revision>12</cp:revision>
  <dcterms:created xsi:type="dcterms:W3CDTF">2020-08-31T09:33:48Z</dcterms:created>
  <dcterms:modified xsi:type="dcterms:W3CDTF">2020-08-31T12:56:13Z</dcterms:modified>
</cp:coreProperties>
</file>