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64" r:id="rId6"/>
    <p:sldId id="258" r:id="rId7"/>
    <p:sldId id="265" r:id="rId8"/>
    <p:sldId id="259" r:id="rId9"/>
    <p:sldId id="260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930B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574" autoAdjust="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9D73-73B1-4ACE-A495-684E5DB40622}" type="datetimeFigureOut">
              <a:rPr lang="en-US" smtClean="0"/>
              <a:pPr/>
              <a:t>8/12/2019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B5B1-EB9F-4A38-B3D2-0FEE4683F3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8EFACA-DA56-4EA3-817C-6B1355300DD7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487-B3BA-44CF-91A7-65F77DEFBD5B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7F5A-C4B5-484B-B01D-2D5B0F9BEABE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76B10D-5F95-446B-A80D-0D93C16E3A1F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227843-57AB-4915-A970-2914DB591B6F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D272-F692-4937-AE3A-6CA6B4EDE58A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856A-2363-43B9-9976-F6C87C849FDC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7B3675-A1F2-4E92-BD03-AC3EBBEDF4F1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B8A-D1FA-4241-A424-9CBEEAE87337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5482C0-12C9-4920-9C44-0CA48FA1A122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B2F7F-0022-4BB0-A1AD-6242F1DB061C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5A74AF-4539-4375-822E-5B19B9AF31BC}" type="datetime1">
              <a:rPr lang="en-US" smtClean="0"/>
              <a:pPr/>
              <a:t>8/12/2019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BA0447-013D-46FC-B769-AFAB106E4A8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928670"/>
            <a:ext cx="6172200" cy="18943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MENTHOL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3000372"/>
            <a:ext cx="6386530" cy="2069016"/>
          </a:xfrm>
        </p:spPr>
        <p:txBody>
          <a:bodyPr>
            <a:no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INTRODUCTION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SYNTHESIS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STRUCTURE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APPLICATION</a:t>
            </a:r>
          </a:p>
          <a:p>
            <a:pPr lvl="1" algn="l">
              <a:buFont typeface="Arial" pitchFamily="34" charset="0"/>
              <a:buChar char="•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572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GPPS  =   </a:t>
            </a:r>
            <a:r>
              <a:rPr lang="en-US" sz="2800" b="1" dirty="0" err="1" smtClean="0">
                <a:solidFill>
                  <a:srgbClr val="006600"/>
                </a:solidFill>
              </a:rPr>
              <a:t>geranyl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diphosphate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synthase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LS      =    (-)-limonene </a:t>
            </a:r>
            <a:r>
              <a:rPr lang="en-US" sz="2800" b="1" dirty="0" err="1" smtClean="0">
                <a:solidFill>
                  <a:srgbClr val="006600"/>
                </a:solidFill>
              </a:rPr>
              <a:t>synthase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L3O    =   (-)-limonene-3-hydroxylase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IPD     =   (-)-trans-</a:t>
            </a:r>
            <a:r>
              <a:rPr lang="en-US" sz="2800" b="1" dirty="0" err="1" smtClean="0">
                <a:solidFill>
                  <a:srgbClr val="006600"/>
                </a:solidFill>
              </a:rPr>
              <a:t>isopieritenol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dehydrogenase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IPR     =    (-)-</a:t>
            </a:r>
            <a:r>
              <a:rPr lang="en-US" sz="2800" b="1" dirty="0" err="1" smtClean="0">
                <a:solidFill>
                  <a:srgbClr val="006600"/>
                </a:solidFill>
              </a:rPr>
              <a:t>isopiperitenone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reductase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IPL     =     (+)-</a:t>
            </a:r>
            <a:r>
              <a:rPr lang="en-US" sz="2800" b="1" dirty="0" err="1" smtClean="0">
                <a:solidFill>
                  <a:srgbClr val="006600"/>
                </a:solidFill>
              </a:rPr>
              <a:t>Cis-isopulegone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isomerase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PR      =     (+)-</a:t>
            </a:r>
            <a:r>
              <a:rPr lang="en-US" sz="2800" b="1" dirty="0" err="1" smtClean="0">
                <a:solidFill>
                  <a:srgbClr val="006600"/>
                </a:solidFill>
              </a:rPr>
              <a:t>pulegone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reductase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MR     =      (-)-</a:t>
            </a:r>
            <a:r>
              <a:rPr lang="en-US" sz="2800" b="1" dirty="0" err="1" smtClean="0">
                <a:solidFill>
                  <a:srgbClr val="006600"/>
                </a:solidFill>
              </a:rPr>
              <a:t>menthone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reductase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b="1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</a:rPr>
              <a:t>Natural menthol is obtained by freezing peppermint oil. The resultant crystals of  menthol are then separated by filtration.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90811-WA000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7868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14324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5400" b="1" dirty="0" smtClean="0">
                <a:solidFill>
                  <a:srgbClr val="FF0066"/>
                </a:solidFill>
              </a:rPr>
              <a:t>THANKYOU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INTRODUCTION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MENTHOL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Menthol is an organic compound made synthetically or obtained from the oils of </a:t>
            </a:r>
            <a:r>
              <a:rPr lang="en-US" sz="3200" dirty="0" err="1" smtClean="0"/>
              <a:t>cornmint</a:t>
            </a:r>
            <a:r>
              <a:rPr lang="en-US" sz="3200" dirty="0" smtClean="0"/>
              <a:t>, Peppermint, or other mints.</a:t>
            </a:r>
          </a:p>
          <a:p>
            <a:r>
              <a:rPr lang="en-US" sz="3200" dirty="0" smtClean="0"/>
              <a:t>              It is a waxy, crystalline substance, clear or white in color, which is solid at room temperature and melts</a:t>
            </a:r>
            <a:r>
              <a:rPr lang="en-US" sz="3200" dirty="0"/>
              <a:t> </a:t>
            </a:r>
            <a:r>
              <a:rPr lang="en-US" sz="3200" dirty="0" smtClean="0"/>
              <a:t>slightly above.            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MENTHOL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</a:t>
            </a:r>
            <a:endParaRPr lang="en-IN" sz="3200" dirty="0"/>
          </a:p>
        </p:txBody>
      </p:sp>
      <p:pic>
        <p:nvPicPr>
          <p:cNvPr id="7" name="Picture 6" descr="IMG-20190811-WA000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5286380" cy="5128260"/>
          </a:xfrm>
          <a:prstGeom prst="rect">
            <a:avLst/>
          </a:prstGeom>
        </p:spPr>
      </p:pic>
      <p:pic>
        <p:nvPicPr>
          <p:cNvPr id="8" name="Picture 7" descr="IMG-20190811-WA0012-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4000496" cy="4357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694" y="550070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STRUCTURE OF MENTHOL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01122" cy="611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 The Biosynthesis of menthol has been investigated  in </a:t>
            </a:r>
            <a:r>
              <a:rPr lang="en-US" sz="2400" b="1" dirty="0" err="1" smtClean="0">
                <a:solidFill>
                  <a:srgbClr val="FF0000"/>
                </a:solidFill>
              </a:rPr>
              <a:t>mentha</a:t>
            </a:r>
            <a:r>
              <a:rPr lang="en-US" sz="2400" b="1" dirty="0" smtClean="0">
                <a:solidFill>
                  <a:srgbClr val="FF0000"/>
                </a:solidFill>
              </a:rPr>
              <a:t> x </a:t>
            </a:r>
            <a:r>
              <a:rPr lang="en-US" sz="2400" b="1" dirty="0" err="1" smtClean="0">
                <a:solidFill>
                  <a:srgbClr val="FF0000"/>
                </a:solidFill>
              </a:rPr>
              <a:t>piperita</a:t>
            </a:r>
            <a:r>
              <a:rPr lang="en-US" sz="2400" b="1" dirty="0" smtClean="0">
                <a:solidFill>
                  <a:srgbClr val="FF0000"/>
                </a:solidFill>
              </a:rPr>
              <a:t> and the enzymes involved.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It begins with the synthesis of the </a:t>
            </a:r>
            <a:r>
              <a:rPr lang="en-US" sz="2400" b="1" dirty="0" err="1" smtClean="0">
                <a:solidFill>
                  <a:srgbClr val="FF0000"/>
                </a:solidFill>
              </a:rPr>
              <a:t>terpene</a:t>
            </a:r>
            <a:r>
              <a:rPr lang="en-US" sz="2400" b="1" dirty="0" smtClean="0">
                <a:solidFill>
                  <a:srgbClr val="FF0000"/>
                </a:solidFill>
              </a:rPr>
              <a:t> limonene, followed by hydroxylation, and then several reduction and </a:t>
            </a:r>
            <a:r>
              <a:rPr lang="en-US" sz="2400" b="1" dirty="0" err="1" smtClean="0">
                <a:solidFill>
                  <a:srgbClr val="FF0000"/>
                </a:solidFill>
              </a:rPr>
              <a:t>isomerization</a:t>
            </a:r>
            <a:r>
              <a:rPr lang="en-US" sz="2400" b="1" dirty="0" smtClean="0">
                <a:solidFill>
                  <a:srgbClr val="FF0000"/>
                </a:solidFill>
              </a:rPr>
              <a:t> steps.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The Biosynthesis of (-)- menthol takes place 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secretory</a:t>
            </a:r>
            <a:r>
              <a:rPr lang="en-US" sz="2400" b="1" dirty="0" smtClean="0">
                <a:solidFill>
                  <a:srgbClr val="FF0000"/>
                </a:solidFill>
              </a:rPr>
              <a:t> gland cells of the peppermint plant.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</a:rPr>
              <a:t>Geranyl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diphosphate</a:t>
            </a:r>
            <a:r>
              <a:rPr lang="en-US" sz="2400" b="1" dirty="0" smtClean="0">
                <a:solidFill>
                  <a:srgbClr val="FF0000"/>
                </a:solidFill>
              </a:rPr>
              <a:t> synthesis (GPPS), first catalyzes the reaction of IPP and DMAPP into </a:t>
            </a:r>
            <a:r>
              <a:rPr lang="en-US" sz="2400" b="1" dirty="0" err="1" smtClean="0">
                <a:solidFill>
                  <a:srgbClr val="FF0000"/>
                </a:solidFill>
              </a:rPr>
              <a:t>geranyl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diphosphate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BIO SYNTHESIS OF MENTHOL</a:t>
            </a:r>
            <a:endParaRPr lang="en-IN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IPP AND DMAPP  STRUCTURE:</a:t>
            </a:r>
          </a:p>
        </p:txBody>
      </p:sp>
      <p:pic>
        <p:nvPicPr>
          <p:cNvPr id="6" name="Picture 5" descr="IMG-20190812-WA0012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7589520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930B4F"/>
                </a:solidFill>
              </a:rPr>
              <a:t>Next (-)-limonene </a:t>
            </a:r>
            <a:r>
              <a:rPr lang="en-US" sz="2800" b="1" dirty="0" err="1" smtClean="0">
                <a:solidFill>
                  <a:srgbClr val="930B4F"/>
                </a:solidFill>
              </a:rPr>
              <a:t>synthase</a:t>
            </a:r>
            <a:r>
              <a:rPr lang="en-US" sz="2800" b="1" dirty="0" smtClean="0">
                <a:solidFill>
                  <a:srgbClr val="930B4F"/>
                </a:solidFill>
              </a:rPr>
              <a:t> (LS) catalyzes the </a:t>
            </a:r>
            <a:r>
              <a:rPr lang="en-US" sz="2800" b="1" dirty="0" err="1" smtClean="0">
                <a:solidFill>
                  <a:srgbClr val="930B4F"/>
                </a:solidFill>
              </a:rPr>
              <a:t>cyclization</a:t>
            </a:r>
            <a:r>
              <a:rPr lang="en-US" sz="2800" b="1" dirty="0" smtClean="0">
                <a:solidFill>
                  <a:srgbClr val="930B4F"/>
                </a:solidFill>
              </a:rPr>
              <a:t> of </a:t>
            </a:r>
            <a:r>
              <a:rPr lang="en-US" sz="2800" b="1" dirty="0" err="1" smtClean="0">
                <a:solidFill>
                  <a:srgbClr val="930B4F"/>
                </a:solidFill>
              </a:rPr>
              <a:t>geranyl</a:t>
            </a:r>
            <a:r>
              <a:rPr lang="en-US" sz="2800" b="1" dirty="0" smtClean="0">
                <a:solidFill>
                  <a:srgbClr val="930B4F"/>
                </a:solidFill>
              </a:rPr>
              <a:t> </a:t>
            </a:r>
            <a:r>
              <a:rPr lang="en-US" sz="2800" b="1" dirty="0" err="1" smtClean="0">
                <a:solidFill>
                  <a:srgbClr val="930B4F"/>
                </a:solidFill>
              </a:rPr>
              <a:t>diphosphate</a:t>
            </a:r>
            <a:r>
              <a:rPr lang="en-US" sz="2800" b="1" dirty="0" smtClean="0">
                <a:solidFill>
                  <a:srgbClr val="930B4F"/>
                </a:solidFill>
              </a:rPr>
              <a:t> to (-)- limonene.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930B4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930B4F"/>
                </a:solidFill>
              </a:rPr>
              <a:t>(-)- Limonene -3-hydroxylase (L30H), using O2 and NADPH, then catalyzes the </a:t>
            </a:r>
            <a:r>
              <a:rPr lang="en-US" sz="2800" b="1" dirty="0" err="1" smtClean="0">
                <a:solidFill>
                  <a:srgbClr val="930B4F"/>
                </a:solidFill>
              </a:rPr>
              <a:t>allylic</a:t>
            </a:r>
            <a:r>
              <a:rPr lang="en-US" sz="2800" b="1" dirty="0" smtClean="0">
                <a:solidFill>
                  <a:srgbClr val="930B4F"/>
                </a:solidFill>
              </a:rPr>
              <a:t> hydroxylation of (-)- limonene at the 3 position to (-)-trans-</a:t>
            </a:r>
            <a:r>
              <a:rPr lang="en-US" sz="2800" b="1" dirty="0" err="1" smtClean="0">
                <a:solidFill>
                  <a:srgbClr val="930B4F"/>
                </a:solidFill>
              </a:rPr>
              <a:t>isopiperitenol</a:t>
            </a:r>
            <a:r>
              <a:rPr lang="en-US" sz="2800" b="1" dirty="0" smtClean="0">
                <a:solidFill>
                  <a:srgbClr val="930B4F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930B4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930B4F"/>
                </a:solidFill>
              </a:rPr>
              <a:t>(-)-trans-</a:t>
            </a:r>
            <a:r>
              <a:rPr lang="en-US" sz="2800" b="1" dirty="0" err="1" smtClean="0">
                <a:solidFill>
                  <a:srgbClr val="930B4F"/>
                </a:solidFill>
              </a:rPr>
              <a:t>isopiperitenol</a:t>
            </a:r>
            <a:r>
              <a:rPr lang="en-US" sz="2800" b="1" dirty="0" smtClean="0">
                <a:solidFill>
                  <a:srgbClr val="930B4F"/>
                </a:solidFill>
              </a:rPr>
              <a:t> </a:t>
            </a:r>
            <a:r>
              <a:rPr lang="en-US" sz="2800" b="1" dirty="0" err="1" smtClean="0">
                <a:solidFill>
                  <a:srgbClr val="930B4F"/>
                </a:solidFill>
              </a:rPr>
              <a:t>dehydrogenase</a:t>
            </a:r>
            <a:r>
              <a:rPr lang="en-US" sz="2800" b="1" dirty="0" smtClean="0">
                <a:solidFill>
                  <a:srgbClr val="930B4F"/>
                </a:solidFill>
              </a:rPr>
              <a:t>(IPD) further oxidizes the hydroxyl group on the 3 position using NAD+ to make (-)-</a:t>
            </a:r>
            <a:r>
              <a:rPr lang="en-US" sz="2800" b="1" dirty="0" err="1" smtClean="0">
                <a:solidFill>
                  <a:srgbClr val="930B4F"/>
                </a:solidFill>
              </a:rPr>
              <a:t>isopiperitenone</a:t>
            </a:r>
            <a:r>
              <a:rPr lang="en-US" sz="2800" b="1" dirty="0" smtClean="0">
                <a:solidFill>
                  <a:srgbClr val="930B4F"/>
                </a:solidFill>
              </a:rPr>
              <a:t>.</a:t>
            </a:r>
          </a:p>
          <a:p>
            <a:endParaRPr lang="en-US" sz="2800" b="1" dirty="0" smtClean="0">
              <a:solidFill>
                <a:srgbClr val="930B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3" name="Picture 2" descr="IMG-20190812-WA000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57158" y="571480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(-) –</a:t>
            </a:r>
            <a:r>
              <a:rPr lang="en-US" sz="2400" b="1" dirty="0" err="1" smtClean="0">
                <a:solidFill>
                  <a:srgbClr val="7030A0"/>
                </a:solidFill>
              </a:rPr>
              <a:t>isopiperitenone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reductase</a:t>
            </a:r>
            <a:r>
              <a:rPr lang="en-IN" sz="2400" b="1" dirty="0" smtClean="0">
                <a:solidFill>
                  <a:srgbClr val="7030A0"/>
                </a:solidFill>
              </a:rPr>
              <a:t> (IPR) the n reduces the double bond between carbons 1 and 2 using NADPH to form (+)–</a:t>
            </a:r>
            <a:r>
              <a:rPr lang="en-IN" sz="2400" b="1" dirty="0" err="1" smtClean="0">
                <a:solidFill>
                  <a:srgbClr val="7030A0"/>
                </a:solidFill>
              </a:rPr>
              <a:t>cis-isopulegone</a:t>
            </a:r>
            <a:r>
              <a:rPr lang="en-IN" sz="2400" b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(+)-</a:t>
            </a:r>
            <a:r>
              <a:rPr lang="en-US" sz="2400" b="1" dirty="0" err="1" smtClean="0">
                <a:solidFill>
                  <a:srgbClr val="7030A0"/>
                </a:solidFill>
              </a:rPr>
              <a:t>Cis-isopulegone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isomerase</a:t>
            </a:r>
            <a:r>
              <a:rPr lang="en-US" sz="2400" b="1" dirty="0" smtClean="0">
                <a:solidFill>
                  <a:srgbClr val="7030A0"/>
                </a:solidFill>
              </a:rPr>
              <a:t> (IPI) then isomerizes the remaining double bond to form (+) -</a:t>
            </a:r>
            <a:r>
              <a:rPr lang="en-US" sz="2400" b="1" dirty="0" err="1" smtClean="0">
                <a:solidFill>
                  <a:srgbClr val="7030A0"/>
                </a:solidFill>
              </a:rPr>
              <a:t>pulegone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(+)-</a:t>
            </a:r>
            <a:r>
              <a:rPr lang="en-US" sz="2400" b="1" dirty="0" err="1" smtClean="0">
                <a:solidFill>
                  <a:srgbClr val="7030A0"/>
                </a:solidFill>
              </a:rPr>
              <a:t>pulegone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reductase</a:t>
            </a:r>
            <a:r>
              <a:rPr lang="en-US" sz="2400" b="1" dirty="0" smtClean="0">
                <a:solidFill>
                  <a:srgbClr val="7030A0"/>
                </a:solidFill>
              </a:rPr>
              <a:t> (PR) then reduces this double bond using NADPH to form (-)-</a:t>
            </a:r>
            <a:r>
              <a:rPr lang="en-US" sz="2400" b="1" dirty="0" err="1" smtClean="0">
                <a:solidFill>
                  <a:srgbClr val="7030A0"/>
                </a:solidFill>
              </a:rPr>
              <a:t>menthone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(-)–</a:t>
            </a:r>
            <a:r>
              <a:rPr lang="en-US" sz="2400" b="1" dirty="0" err="1" smtClean="0">
                <a:solidFill>
                  <a:srgbClr val="7030A0"/>
                </a:solidFill>
              </a:rPr>
              <a:t>menthone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reductase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(MR) then reduces the carbonyl group using NADPH to form (-) –Menthol[10].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47-013D-46FC-B769-AFAB106E4A85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3" name="Picture 2" descr="IMG-20190811-WA00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359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MENTHOL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MENTHOL</dc:title>
  <dc:creator>lap</dc:creator>
  <cp:lastModifiedBy>lap</cp:lastModifiedBy>
  <cp:revision>22</cp:revision>
  <dcterms:created xsi:type="dcterms:W3CDTF">2019-08-11T13:39:27Z</dcterms:created>
  <dcterms:modified xsi:type="dcterms:W3CDTF">2019-08-12T06:44:36Z</dcterms:modified>
</cp:coreProperties>
</file>