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7" r:id="rId68"/>
    <p:sldId id="328" r:id="rId69"/>
    <p:sldId id="329" r:id="rId70"/>
    <p:sldId id="330" r:id="rId71"/>
    <p:sldId id="331" r:id="rId72"/>
    <p:sldId id="332"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75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EE8C86-AA18-4C88-9CC1-A5FA9BD02E13}"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23209-8276-4775-BCA6-FF66F863FB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E8C86-AA18-4C88-9CC1-A5FA9BD02E13}"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23209-8276-4775-BCA6-FF66F863FB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E8C86-AA18-4C88-9CC1-A5FA9BD02E13}"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23209-8276-4775-BCA6-FF66F863FB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E8C86-AA18-4C88-9CC1-A5FA9BD02E13}"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23209-8276-4775-BCA6-FF66F863FB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E8C86-AA18-4C88-9CC1-A5FA9BD02E13}"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23209-8276-4775-BCA6-FF66F863FB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EE8C86-AA18-4C88-9CC1-A5FA9BD02E13}"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23209-8276-4775-BCA6-FF66F863FB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EE8C86-AA18-4C88-9CC1-A5FA9BD02E13}" type="datetimeFigureOut">
              <a:rPr lang="en-US" smtClean="0"/>
              <a:pPr/>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D23209-8276-4775-BCA6-FF66F863FB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EE8C86-AA18-4C88-9CC1-A5FA9BD02E13}" type="datetimeFigureOut">
              <a:rPr lang="en-US" smtClean="0"/>
              <a:pPr/>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D23209-8276-4775-BCA6-FF66F863FB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E8C86-AA18-4C88-9CC1-A5FA9BD02E13}" type="datetimeFigureOut">
              <a:rPr lang="en-US" smtClean="0"/>
              <a:pPr/>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D23209-8276-4775-BCA6-FF66F863FB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E8C86-AA18-4C88-9CC1-A5FA9BD02E13}"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23209-8276-4775-BCA6-FF66F863FB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E8C86-AA18-4C88-9CC1-A5FA9BD02E13}"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23209-8276-4775-BCA6-FF66F863FB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E8C86-AA18-4C88-9CC1-A5FA9BD02E13}" type="datetimeFigureOut">
              <a:rPr lang="en-US" smtClean="0"/>
              <a:pPr/>
              <a:t>10/26/2020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23209-8276-4775-BCA6-FF66F863FB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Unit – II – Memory Management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IN" b="1" dirty="0" smtClean="0"/>
              <a:t>Advantages –</a:t>
            </a:r>
            <a:endParaRPr lang="en-IN" dirty="0" smtClean="0"/>
          </a:p>
          <a:p>
            <a:r>
              <a:rPr lang="en-IN" dirty="0" smtClean="0"/>
              <a:t>Simplicity</a:t>
            </a:r>
          </a:p>
          <a:p>
            <a:r>
              <a:rPr lang="en-IN" dirty="0" smtClean="0"/>
              <a:t>It does not require great expertise to understand the system.</a:t>
            </a:r>
          </a:p>
          <a:p>
            <a:r>
              <a:rPr lang="en-IN" b="1" dirty="0" smtClean="0"/>
              <a:t>Disadvantages </a:t>
            </a:r>
            <a:r>
              <a:rPr lang="en-IN" dirty="0" smtClean="0"/>
              <a:t>–</a:t>
            </a:r>
          </a:p>
          <a:p>
            <a:r>
              <a:rPr lang="en-IN" dirty="0" smtClean="0"/>
              <a:t>Memory is not fully utilized</a:t>
            </a:r>
          </a:p>
          <a:p>
            <a:r>
              <a:rPr lang="en-IN" dirty="0" smtClean="0"/>
              <a:t>Poor utilization of Memory, CPU and I/O channel and I/O devices.</a:t>
            </a:r>
          </a:p>
          <a:p>
            <a:r>
              <a:rPr lang="en-IN" dirty="0" smtClean="0"/>
              <a:t>Lack of flexibility</a:t>
            </a:r>
          </a:p>
          <a:p>
            <a:r>
              <a:rPr lang="en-IN" dirty="0" smtClean="0"/>
              <a:t>User’s job size is limited to the size of available memory.</a:t>
            </a:r>
            <a:endParaRPr lang="en-US" dirty="0"/>
          </a:p>
        </p:txBody>
      </p:sp>
      <p:sp>
        <p:nvSpPr>
          <p:cNvPr id="5" name="Title 1"/>
          <p:cNvSpPr>
            <a:spLocks noGrp="1"/>
          </p:cNvSpPr>
          <p:nvPr>
            <p:ph type="title"/>
          </p:nvPr>
        </p:nvSpPr>
        <p:spPr>
          <a:xfrm>
            <a:off x="457200" y="274638"/>
            <a:ext cx="8229600" cy="769937"/>
          </a:xfrm>
        </p:spPr>
        <p:txBody>
          <a:bodyPr/>
          <a:lstStyle/>
          <a:p>
            <a:r>
              <a:rPr lang="en-IN" dirty="0" smtClean="0"/>
              <a:t>Single Contiguous MM…</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 to multiprogramming</a:t>
            </a:r>
            <a:endParaRPr lang="en-US" dirty="0"/>
          </a:p>
        </p:txBody>
      </p:sp>
      <p:sp>
        <p:nvSpPr>
          <p:cNvPr id="3" name="Content Placeholder 2"/>
          <p:cNvSpPr>
            <a:spLocks noGrp="1"/>
          </p:cNvSpPr>
          <p:nvPr>
            <p:ph idx="1"/>
          </p:nvPr>
        </p:nvSpPr>
        <p:spPr/>
        <p:txBody>
          <a:bodyPr>
            <a:normAutofit lnSpcReduction="10000"/>
          </a:bodyPr>
          <a:lstStyle/>
          <a:p>
            <a:pPr algn="just"/>
            <a:r>
              <a:rPr lang="en-IN" dirty="0" smtClean="0"/>
              <a:t>Keeping more than one job at a time on memory – distribute the resources among these jobs – multiprogramming, is a interleaved or concurrent execution of two or more processes.</a:t>
            </a:r>
          </a:p>
          <a:p>
            <a:pPr algn="just"/>
            <a:r>
              <a:rPr lang="en-IN" dirty="0" smtClean="0"/>
              <a:t>Examples of Multiprogramming :</a:t>
            </a:r>
          </a:p>
          <a:p>
            <a:pPr algn="just"/>
            <a:r>
              <a:rPr lang="en-IN" dirty="0" smtClean="0"/>
              <a:t>Job1(30K) – Compute C1 – I/O I1</a:t>
            </a:r>
          </a:p>
          <a:p>
            <a:pPr algn="just"/>
            <a:r>
              <a:rPr lang="en-IN" dirty="0" smtClean="0"/>
              <a:t>Job2(50K) – Compute C2 – I/O I2</a:t>
            </a:r>
          </a:p>
          <a:p>
            <a:pPr algn="just"/>
            <a:r>
              <a:rPr lang="en-IN" dirty="0" smtClean="0"/>
              <a:t>Job3(20K) – Compute C3 – I/O I3</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IN" dirty="0" smtClean="0"/>
              <a:t>I1&lt;=C2+C3</a:t>
            </a:r>
          </a:p>
          <a:p>
            <a:r>
              <a:rPr lang="en-IN" dirty="0" smtClean="0"/>
              <a:t>Processor waiting time : I1-(C2+C3)</a:t>
            </a:r>
          </a:p>
          <a:p>
            <a:r>
              <a:rPr lang="en-IN" dirty="0" smtClean="0"/>
              <a:t>The processor utilization is higher in multiprogramming</a:t>
            </a:r>
          </a:p>
          <a:p>
            <a:r>
              <a:rPr lang="en-IN" b="1" dirty="0" smtClean="0"/>
              <a:t>Measures of System I/O Wait percentage</a:t>
            </a:r>
            <a:r>
              <a:rPr lang="en-IN" dirty="0" smtClean="0"/>
              <a:t>-</a:t>
            </a:r>
          </a:p>
          <a:p>
            <a:r>
              <a:rPr lang="en-IN" dirty="0" smtClean="0"/>
              <a:t>The computation and I/O are intermingled in complex ways. </a:t>
            </a:r>
          </a:p>
          <a:p>
            <a:r>
              <a:rPr lang="en-IN" dirty="0" smtClean="0"/>
              <a:t>A useful aggregate parameter is the job’s percentage of I/O wait time, </a:t>
            </a:r>
            <a:r>
              <a:rPr lang="el-GR" dirty="0" smtClean="0"/>
              <a:t>ω</a:t>
            </a:r>
            <a:r>
              <a:rPr lang="en-IN" dirty="0" smtClean="0"/>
              <a:t>,which equals</a:t>
            </a:r>
          </a:p>
          <a:p>
            <a:r>
              <a:rPr lang="en-IN" u="sng" dirty="0" smtClean="0"/>
              <a:t>Total I/O wait time </a:t>
            </a:r>
          </a:p>
          <a:p>
            <a:pPr>
              <a:buNone/>
            </a:pPr>
            <a:r>
              <a:rPr lang="en-IN" dirty="0" smtClean="0"/>
              <a:t>total I/O plus total CPU time</a:t>
            </a:r>
          </a:p>
          <a:p>
            <a:pPr>
              <a:buNone/>
            </a:pPr>
            <a:endParaRPr lang="en-US" dirty="0"/>
          </a:p>
        </p:txBody>
      </p:sp>
      <p:sp>
        <p:nvSpPr>
          <p:cNvPr id="4" name="Title 1"/>
          <p:cNvSpPr>
            <a:spLocks noGrp="1"/>
          </p:cNvSpPr>
          <p:nvPr>
            <p:ph type="title"/>
          </p:nvPr>
        </p:nvSpPr>
        <p:spPr/>
        <p:txBody>
          <a:bodyPr>
            <a:normAutofit fontScale="90000"/>
          </a:bodyPr>
          <a:lstStyle/>
          <a:p>
            <a:r>
              <a:rPr lang="en-IN" dirty="0" smtClean="0"/>
              <a:t>Introduction to multiprogramming…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Introduction to multiprogramming…</a:t>
            </a:r>
            <a:endParaRPr lang="en-US" dirty="0"/>
          </a:p>
        </p:txBody>
      </p:sp>
      <p:sp>
        <p:nvSpPr>
          <p:cNvPr id="3" name="Content Placeholder 2"/>
          <p:cNvSpPr>
            <a:spLocks noGrp="1"/>
          </p:cNvSpPr>
          <p:nvPr>
            <p:ph idx="1"/>
          </p:nvPr>
        </p:nvSpPr>
        <p:spPr/>
        <p:txBody>
          <a:bodyPr/>
          <a:lstStyle/>
          <a:p>
            <a:r>
              <a:rPr lang="en-IN" dirty="0" smtClean="0"/>
              <a:t>If we have two jobs each with </a:t>
            </a:r>
            <a:r>
              <a:rPr lang="el-GR" dirty="0" smtClean="0"/>
              <a:t>ω</a:t>
            </a:r>
            <a:r>
              <a:rPr lang="en-IN" dirty="0" smtClean="0"/>
              <a:t>=50%, and they are </a:t>
            </a:r>
            <a:r>
              <a:rPr lang="en-IN" dirty="0" err="1" smtClean="0"/>
              <a:t>multiprogrammed</a:t>
            </a:r>
            <a:r>
              <a:rPr lang="en-IN" dirty="0" smtClean="0"/>
              <a:t> is the effective system I/O wait percentage </a:t>
            </a:r>
            <a:r>
              <a:rPr lang="el-GR" dirty="0" smtClean="0"/>
              <a:t>ω</a:t>
            </a:r>
            <a:r>
              <a:rPr lang="en-IN" dirty="0" smtClean="0"/>
              <a:t>’, reduced to zero? </a:t>
            </a:r>
          </a:p>
          <a:p>
            <a:r>
              <a:rPr lang="en-IN" dirty="0" smtClean="0"/>
              <a:t>If C1=I1=C2=I2, then C2 will be executed concurrently with I1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Introduction to multiprogramming…</a:t>
            </a:r>
            <a:endParaRPr lang="en-US" dirty="0"/>
          </a:p>
        </p:txBody>
      </p:sp>
      <p:pic>
        <p:nvPicPr>
          <p:cNvPr id="4" name="Content Placeholder 3" descr="CamScanner 08-19-2020 23.10.28_1.jpg"/>
          <p:cNvPicPr>
            <a:picLocks noGrp="1" noChangeAspect="1"/>
          </p:cNvPicPr>
          <p:nvPr>
            <p:ph idx="1"/>
          </p:nvPr>
        </p:nvPicPr>
        <p:blipFill>
          <a:blip r:embed="rId2"/>
          <a:stretch>
            <a:fillRect/>
          </a:stretch>
        </p:blipFill>
        <p:spPr>
          <a:xfrm>
            <a:off x="1000100" y="1285860"/>
            <a:ext cx="7000924" cy="484030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Introduction to multiprogramming…</a:t>
            </a:r>
            <a:endParaRPr lang="en-US" dirty="0"/>
          </a:p>
        </p:txBody>
      </p:sp>
      <p:sp>
        <p:nvSpPr>
          <p:cNvPr id="3" name="Content Placeholder 2"/>
          <p:cNvSpPr>
            <a:spLocks noGrp="1"/>
          </p:cNvSpPr>
          <p:nvPr>
            <p:ph idx="1"/>
          </p:nvPr>
        </p:nvSpPr>
        <p:spPr/>
        <p:txBody>
          <a:bodyPr/>
          <a:lstStyle/>
          <a:p>
            <a:r>
              <a:rPr lang="en-IN" dirty="0" smtClean="0"/>
              <a:t>If we have n processes, each with same I/O wait percentage ,</a:t>
            </a:r>
            <a:r>
              <a:rPr lang="el-GR" dirty="0" smtClean="0"/>
              <a:t>ω</a:t>
            </a:r>
            <a:r>
              <a:rPr lang="en-IN" dirty="0" smtClean="0"/>
              <a:t>, the system I/O wait percentage </a:t>
            </a:r>
            <a:r>
              <a:rPr lang="el-GR" dirty="0" smtClean="0"/>
              <a:t>ω</a:t>
            </a:r>
            <a:r>
              <a:rPr lang="en-IN" dirty="0" smtClean="0"/>
              <a:t>’ is approximately by </a:t>
            </a:r>
            <a:r>
              <a:rPr lang="el-GR" dirty="0" smtClean="0"/>
              <a:t>ω</a:t>
            </a:r>
            <a:r>
              <a:rPr lang="en-IN" dirty="0" smtClean="0"/>
              <a:t>’=</a:t>
            </a:r>
            <a:r>
              <a:rPr lang="el-GR" dirty="0" smtClean="0"/>
              <a:t> ω</a:t>
            </a:r>
            <a:r>
              <a:rPr lang="en-IN" baseline="30000" dirty="0" smtClean="0"/>
              <a:t>n</a:t>
            </a:r>
            <a:r>
              <a:rPr lang="en-IN" dirty="0" smtClean="0"/>
              <a:t>.</a:t>
            </a:r>
          </a:p>
          <a:p>
            <a:r>
              <a:rPr lang="en-IN" dirty="0" smtClean="0"/>
              <a:t>For example if </a:t>
            </a:r>
            <a:r>
              <a:rPr lang="el-GR" dirty="0" smtClean="0"/>
              <a:t>ω</a:t>
            </a:r>
            <a:r>
              <a:rPr lang="en-IN" dirty="0" smtClean="0"/>
              <a:t>=50% then</a:t>
            </a:r>
          </a:p>
          <a:p>
            <a:endParaRPr lang="en-US" dirty="0"/>
          </a:p>
        </p:txBody>
      </p:sp>
      <p:graphicFrame>
        <p:nvGraphicFramePr>
          <p:cNvPr id="4" name="Table 3"/>
          <p:cNvGraphicFramePr>
            <a:graphicFrameLocks noGrp="1"/>
          </p:cNvGraphicFramePr>
          <p:nvPr/>
        </p:nvGraphicFramePr>
        <p:xfrm>
          <a:off x="1000100" y="3786190"/>
          <a:ext cx="5286412" cy="2865120"/>
        </p:xfrm>
        <a:graphic>
          <a:graphicData uri="http://schemas.openxmlformats.org/drawingml/2006/table">
            <a:tbl>
              <a:tblPr firstRow="1" bandRow="1">
                <a:tableStyleId>{073A0DAA-6AF3-43AB-8588-CEC1D06C72B9}</a:tableStyleId>
              </a:tblPr>
              <a:tblGrid>
                <a:gridCol w="1734616"/>
                <a:gridCol w="3551796"/>
              </a:tblGrid>
              <a:tr h="370840">
                <a:tc>
                  <a:txBody>
                    <a:bodyPr/>
                    <a:lstStyle/>
                    <a:p>
                      <a:r>
                        <a:rPr lang="en-IN" dirty="0" smtClean="0">
                          <a:solidFill>
                            <a:schemeClr val="tx1"/>
                          </a:solidFill>
                        </a:rPr>
                        <a:t>No. of  Processes N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System I/O wait percentage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IN"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(.50)</a:t>
                      </a:r>
                      <a:r>
                        <a:rPr lang="en-IN" baseline="30000" dirty="0" smtClean="0">
                          <a:solidFill>
                            <a:schemeClr val="tx1"/>
                          </a:solidFill>
                        </a:rPr>
                        <a:t>1</a:t>
                      </a:r>
                      <a:r>
                        <a:rPr lang="en-IN" dirty="0" smtClean="0">
                          <a:solidFill>
                            <a:schemeClr val="tx1"/>
                          </a:solidFill>
                        </a:rPr>
                        <a:t>=50%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IN" dirty="0" smtClean="0">
                          <a:solidFill>
                            <a:schemeClr val="tx1"/>
                          </a:solidFill>
                        </a:rPr>
                        <a:t>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(.50)</a:t>
                      </a:r>
                      <a:r>
                        <a:rPr lang="en-IN" baseline="30000" dirty="0" smtClean="0">
                          <a:solidFill>
                            <a:schemeClr val="tx1"/>
                          </a:solidFill>
                        </a:rPr>
                        <a:t>2</a:t>
                      </a:r>
                      <a:r>
                        <a:rPr lang="en-IN" dirty="0" smtClean="0">
                          <a:solidFill>
                            <a:schemeClr val="tx1"/>
                          </a:solidFill>
                        </a:rPr>
                        <a:t>=25%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IN" dirty="0" smtClean="0">
                          <a:solidFill>
                            <a:schemeClr val="tx1"/>
                          </a:solidFill>
                        </a:rPr>
                        <a:t>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(.50)</a:t>
                      </a:r>
                      <a:r>
                        <a:rPr lang="en-IN" baseline="30000" dirty="0" smtClean="0">
                          <a:solidFill>
                            <a:schemeClr val="tx1"/>
                          </a:solidFill>
                        </a:rPr>
                        <a:t>3</a:t>
                      </a:r>
                      <a:r>
                        <a:rPr lang="en-IN" dirty="0" smtClean="0">
                          <a:solidFill>
                            <a:schemeClr val="tx1"/>
                          </a:solidFill>
                        </a:rPr>
                        <a:t>=12.5%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IN" dirty="0" smtClean="0">
                          <a:solidFill>
                            <a:schemeClr val="tx1"/>
                          </a:solidFill>
                        </a:rPr>
                        <a:t>4</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(.50)</a:t>
                      </a:r>
                      <a:r>
                        <a:rPr lang="en-IN" baseline="30000" dirty="0" smtClean="0">
                          <a:solidFill>
                            <a:schemeClr val="tx1"/>
                          </a:solidFill>
                        </a:rPr>
                        <a:t>4</a:t>
                      </a:r>
                      <a:r>
                        <a:rPr lang="en-IN" dirty="0" smtClean="0">
                          <a:solidFill>
                            <a:schemeClr val="tx1"/>
                          </a:solidFill>
                        </a:rPr>
                        <a:t>=6.3%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IN" dirty="0" smtClean="0">
                          <a:solidFill>
                            <a:schemeClr val="tx1"/>
                          </a:solidFill>
                        </a:rPr>
                        <a:t>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(.50)</a:t>
                      </a:r>
                      <a:r>
                        <a:rPr lang="en-IN" baseline="30000" dirty="0" smtClean="0">
                          <a:solidFill>
                            <a:schemeClr val="tx1"/>
                          </a:solidFill>
                        </a:rPr>
                        <a:t>5</a:t>
                      </a:r>
                      <a:r>
                        <a:rPr lang="en-IN" dirty="0" smtClean="0">
                          <a:solidFill>
                            <a:schemeClr val="tx1"/>
                          </a:solidFill>
                        </a:rPr>
                        <a:t>=3.1%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IN" dirty="0" smtClean="0">
                          <a:solidFill>
                            <a:schemeClr val="tx1"/>
                          </a:solidFill>
                        </a:rPr>
                        <a:t>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(.50)</a:t>
                      </a:r>
                      <a:r>
                        <a:rPr lang="en-IN" baseline="30000" dirty="0" smtClean="0">
                          <a:solidFill>
                            <a:schemeClr val="tx1"/>
                          </a:solidFill>
                        </a:rPr>
                        <a:t>6</a:t>
                      </a:r>
                      <a:r>
                        <a:rPr lang="en-IN" dirty="0" smtClean="0">
                          <a:solidFill>
                            <a:schemeClr val="tx1"/>
                          </a:solidFill>
                        </a:rPr>
                        <a:t>=1.6%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Introduction to multiprogramming…</a:t>
            </a:r>
            <a:endParaRPr lang="en-US" dirty="0"/>
          </a:p>
        </p:txBody>
      </p:sp>
      <p:sp>
        <p:nvSpPr>
          <p:cNvPr id="3" name="Content Placeholder 2"/>
          <p:cNvSpPr>
            <a:spLocks noGrp="1"/>
          </p:cNvSpPr>
          <p:nvPr>
            <p:ph idx="1"/>
          </p:nvPr>
        </p:nvSpPr>
        <p:spPr/>
        <p:txBody>
          <a:bodyPr/>
          <a:lstStyle/>
          <a:p>
            <a:r>
              <a:rPr lang="en-IN" dirty="0" smtClean="0"/>
              <a:t>System I/O wait percentage is</a:t>
            </a:r>
          </a:p>
          <a:p>
            <a:endParaRPr lang="en-IN" dirty="0" smtClean="0"/>
          </a:p>
          <a:p>
            <a:endParaRPr lang="en-US" dirty="0"/>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43"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57290" y="2571744"/>
            <a:ext cx="3571900" cy="300039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lstStyle/>
          <a:p>
            <a:r>
              <a:rPr lang="en-IN" dirty="0" smtClean="0"/>
              <a:t>Main memory is divided into number of memory regions or memory partitions</a:t>
            </a:r>
          </a:p>
          <a:p>
            <a:r>
              <a:rPr lang="en-IN" dirty="0" smtClean="0"/>
              <a:t>Each partition holds a separate job’s address space is shown in the following figure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pic>
        <p:nvPicPr>
          <p:cNvPr id="4" name="Content Placeholder 3" descr="partition.jpg"/>
          <p:cNvPicPr>
            <a:picLocks noGrp="1" noChangeAspect="1"/>
          </p:cNvPicPr>
          <p:nvPr>
            <p:ph idx="1"/>
          </p:nvPr>
        </p:nvPicPr>
        <p:blipFill>
          <a:blip r:embed="rId2"/>
          <a:stretch>
            <a:fillRect/>
          </a:stretch>
        </p:blipFill>
        <p:spPr>
          <a:xfrm>
            <a:off x="2439453" y="1600200"/>
            <a:ext cx="4632877" cy="4972072"/>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normAutofit fontScale="92500" lnSpcReduction="20000"/>
          </a:bodyPr>
          <a:lstStyle/>
          <a:p>
            <a:r>
              <a:rPr lang="en-IN" b="1" dirty="0" smtClean="0"/>
              <a:t>Function of partition MM</a:t>
            </a:r>
          </a:p>
          <a:p>
            <a:r>
              <a:rPr lang="en-IN" dirty="0" smtClean="0"/>
              <a:t>Keeping track of the status of each partition (</a:t>
            </a:r>
            <a:r>
              <a:rPr lang="en-IN" dirty="0" err="1" smtClean="0"/>
              <a:t>eg</a:t>
            </a:r>
            <a:r>
              <a:rPr lang="en-IN" dirty="0" smtClean="0"/>
              <a:t>. “in use” or “not in </a:t>
            </a:r>
            <a:r>
              <a:rPr lang="en-IN" dirty="0" err="1" smtClean="0"/>
              <a:t>use”,size</a:t>
            </a:r>
            <a:r>
              <a:rPr lang="en-IN" dirty="0" smtClean="0"/>
              <a:t>)</a:t>
            </a:r>
          </a:p>
          <a:p>
            <a:r>
              <a:rPr lang="en-IN" dirty="0" smtClean="0"/>
              <a:t>Determining who gets memory – this is handled </a:t>
            </a:r>
            <a:r>
              <a:rPr lang="en-IN" dirty="0"/>
              <a:t>l</a:t>
            </a:r>
            <a:r>
              <a:rPr lang="en-IN" dirty="0" smtClean="0"/>
              <a:t>argely by the job scheduler.</a:t>
            </a:r>
          </a:p>
          <a:p>
            <a:r>
              <a:rPr lang="en-IN" dirty="0" smtClean="0"/>
              <a:t>Allocation – an available partition of sufficient size is assigned</a:t>
            </a:r>
          </a:p>
          <a:p>
            <a:r>
              <a:rPr lang="en-IN" dirty="0" err="1" smtClean="0"/>
              <a:t>Deallocation</a:t>
            </a:r>
            <a:r>
              <a:rPr lang="en-IN" dirty="0" smtClean="0"/>
              <a:t> – when the job terminates, the partition is indicated “not in use” and is available for future allocation.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Memory Management (MM)</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IN" dirty="0" smtClean="0"/>
              <a:t>Concerned with management of primary memory</a:t>
            </a:r>
          </a:p>
          <a:p>
            <a:pPr algn="just"/>
            <a:r>
              <a:rPr lang="en-IN" dirty="0" smtClean="0"/>
              <a:t>Four functions of Memory management</a:t>
            </a:r>
          </a:p>
          <a:p>
            <a:pPr algn="just"/>
            <a:r>
              <a:rPr lang="en-IN" dirty="0" smtClean="0"/>
              <a:t>Keeping track of the status of each location of primary memory, i.e., each location is either allocated or unallocated</a:t>
            </a:r>
          </a:p>
          <a:p>
            <a:pPr algn="just"/>
            <a:r>
              <a:rPr lang="en-IN" dirty="0" smtClean="0"/>
              <a:t>Determining allocation policy for memory, i.e., deciding to whom it should go, how much, when, and where.</a:t>
            </a:r>
          </a:p>
          <a:p>
            <a:pPr algn="just"/>
            <a:r>
              <a:rPr lang="en-IN" dirty="0" smtClean="0"/>
              <a:t>Allocation technique – once it is decided to allocate memory, the specific locations must be selected and allocation information updated.</a:t>
            </a:r>
          </a:p>
          <a:p>
            <a:pPr algn="just"/>
            <a:r>
              <a:rPr lang="en-IN" dirty="0" err="1" smtClean="0"/>
              <a:t>Deallocation</a:t>
            </a:r>
            <a:r>
              <a:rPr lang="en-IN" dirty="0" smtClean="0"/>
              <a:t>  technique and policy – handling the reclaiming of memory.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IN" b="1" dirty="0" smtClean="0"/>
              <a:t>Hardware Support</a:t>
            </a:r>
            <a:r>
              <a:rPr lang="en-IN" dirty="0" smtClean="0"/>
              <a:t>-</a:t>
            </a:r>
          </a:p>
          <a:p>
            <a:pPr algn="just"/>
            <a:r>
              <a:rPr lang="en-IN" dirty="0" smtClean="0"/>
              <a:t>Little special hardware is needed</a:t>
            </a:r>
          </a:p>
          <a:p>
            <a:pPr algn="just"/>
            <a:r>
              <a:rPr lang="en-IN" dirty="0" smtClean="0"/>
              <a:t>Two bounds register to bracket the partition being used  </a:t>
            </a:r>
            <a:r>
              <a:rPr lang="en-IN" b="1" dirty="0" err="1" smtClean="0"/>
              <a:t>Disadantage</a:t>
            </a:r>
            <a:r>
              <a:rPr lang="en-IN" b="1" dirty="0" smtClean="0"/>
              <a:t> </a:t>
            </a:r>
            <a:r>
              <a:rPr lang="en-IN" dirty="0" smtClean="0"/>
              <a:t> : 1. the bounds registers must be changed every time that the processor is reassigned for multiprogramming, 2. it is difficult to extend this protection to the I/O channel, In multiplexor channels required more bounds register</a:t>
            </a:r>
          </a:p>
          <a:p>
            <a:pPr algn="just"/>
            <a:r>
              <a:rPr lang="en-IN" dirty="0" smtClean="0"/>
              <a:t>In IBM 370 used protection key with each block of memory (1 through 15) key 0 for OS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lstStyle/>
          <a:p>
            <a:r>
              <a:rPr lang="en-IN" dirty="0" smtClean="0"/>
              <a:t>Software Algorithm</a:t>
            </a:r>
          </a:p>
          <a:p>
            <a:pPr lvl="1"/>
            <a:r>
              <a:rPr lang="en-IN" dirty="0" smtClean="0"/>
              <a:t>Static Partition specification</a:t>
            </a:r>
          </a:p>
          <a:p>
            <a:pPr lvl="1"/>
            <a:r>
              <a:rPr lang="en-IN" dirty="0" smtClean="0"/>
              <a:t>Dynamic </a:t>
            </a:r>
            <a:r>
              <a:rPr lang="en-IN" smtClean="0"/>
              <a:t>Partition specification</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Operating Systems – 7</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lstStyle/>
          <a:p>
            <a:r>
              <a:rPr lang="en-IN" dirty="0" smtClean="0"/>
              <a:t>Main memory is divided into number of memory regions or memory partitions</a:t>
            </a:r>
          </a:p>
          <a:p>
            <a:r>
              <a:rPr lang="en-IN" dirty="0" smtClean="0"/>
              <a:t>Each partition holds a separate job’s address space is shown in the following figure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pic>
        <p:nvPicPr>
          <p:cNvPr id="4" name="Content Placeholder 3" descr="partition.jpg"/>
          <p:cNvPicPr>
            <a:picLocks noGrp="1" noChangeAspect="1"/>
          </p:cNvPicPr>
          <p:nvPr>
            <p:ph idx="1"/>
          </p:nvPr>
        </p:nvPicPr>
        <p:blipFill>
          <a:blip r:embed="rId2"/>
          <a:stretch>
            <a:fillRect/>
          </a:stretch>
        </p:blipFill>
        <p:spPr>
          <a:xfrm>
            <a:off x="2439453" y="1600200"/>
            <a:ext cx="4632877" cy="497207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normAutofit fontScale="92500" lnSpcReduction="20000"/>
          </a:bodyPr>
          <a:lstStyle/>
          <a:p>
            <a:r>
              <a:rPr lang="en-IN" b="1" dirty="0" smtClean="0"/>
              <a:t>Function of partition MM</a:t>
            </a:r>
          </a:p>
          <a:p>
            <a:r>
              <a:rPr lang="en-IN" dirty="0" smtClean="0"/>
              <a:t>Keeping track of the status of each partition (</a:t>
            </a:r>
            <a:r>
              <a:rPr lang="en-IN" dirty="0" err="1" smtClean="0"/>
              <a:t>eg</a:t>
            </a:r>
            <a:r>
              <a:rPr lang="en-IN" dirty="0" smtClean="0"/>
              <a:t>. “in use” or “not in </a:t>
            </a:r>
            <a:r>
              <a:rPr lang="en-IN" dirty="0" err="1" smtClean="0"/>
              <a:t>use”,size</a:t>
            </a:r>
            <a:r>
              <a:rPr lang="en-IN" dirty="0" smtClean="0"/>
              <a:t>)</a:t>
            </a:r>
          </a:p>
          <a:p>
            <a:r>
              <a:rPr lang="en-IN" dirty="0" smtClean="0"/>
              <a:t>Determining who gets memory – this is handled </a:t>
            </a:r>
            <a:r>
              <a:rPr lang="en-IN" dirty="0"/>
              <a:t>l</a:t>
            </a:r>
            <a:r>
              <a:rPr lang="en-IN" dirty="0" smtClean="0"/>
              <a:t>argely by the job scheduler.</a:t>
            </a:r>
          </a:p>
          <a:p>
            <a:r>
              <a:rPr lang="en-IN" dirty="0" smtClean="0"/>
              <a:t>Allocation – an available partition of sufficient size is assigned</a:t>
            </a:r>
          </a:p>
          <a:p>
            <a:r>
              <a:rPr lang="en-IN" dirty="0" err="1" smtClean="0"/>
              <a:t>Deallocation</a:t>
            </a:r>
            <a:r>
              <a:rPr lang="en-IN" dirty="0" smtClean="0"/>
              <a:t> – when the job terminates, the partition is indicated “not in use” and is available for future allocation.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IN" b="1" dirty="0" smtClean="0"/>
              <a:t>Hardware Support</a:t>
            </a:r>
            <a:r>
              <a:rPr lang="en-IN" dirty="0" smtClean="0"/>
              <a:t>-</a:t>
            </a:r>
          </a:p>
          <a:p>
            <a:pPr algn="just"/>
            <a:r>
              <a:rPr lang="en-IN" dirty="0" smtClean="0"/>
              <a:t>Little special hardware is needed</a:t>
            </a:r>
          </a:p>
          <a:p>
            <a:pPr algn="just"/>
            <a:r>
              <a:rPr lang="en-IN" dirty="0" smtClean="0"/>
              <a:t>Two bounds register to bracket the partition being used  </a:t>
            </a:r>
            <a:r>
              <a:rPr lang="en-IN" b="1" dirty="0" err="1" smtClean="0"/>
              <a:t>Disadantage</a:t>
            </a:r>
            <a:r>
              <a:rPr lang="en-IN" b="1" dirty="0" smtClean="0"/>
              <a:t> </a:t>
            </a:r>
            <a:r>
              <a:rPr lang="en-IN" dirty="0" smtClean="0"/>
              <a:t> : 1. the bounds registers must be changed every time that the processor is reassigned for multiprogramming, 2. it is difficult to extend this protection to the I/O channel, In multiplexor channels required more bounds register</a:t>
            </a:r>
          </a:p>
          <a:p>
            <a:pPr algn="just"/>
            <a:r>
              <a:rPr lang="en-IN" dirty="0" smtClean="0"/>
              <a:t>In IBM 370 used protection key with each block of memory (1 through 15) key 0 for OS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lstStyle/>
          <a:p>
            <a:r>
              <a:rPr lang="en-IN" dirty="0" smtClean="0"/>
              <a:t>Software Algorithm</a:t>
            </a:r>
          </a:p>
          <a:p>
            <a:pPr lvl="1"/>
            <a:r>
              <a:rPr lang="en-IN" dirty="0" smtClean="0"/>
              <a:t>Static Partition specification</a:t>
            </a:r>
          </a:p>
          <a:p>
            <a:pPr lvl="1"/>
            <a:r>
              <a:rPr lang="en-IN" dirty="0" smtClean="0"/>
              <a:t>Dynamic Partition specification</a:t>
            </a:r>
          </a:p>
          <a:p>
            <a:pPr algn="just"/>
            <a:r>
              <a:rPr lang="en-IN" b="1" dirty="0" smtClean="0"/>
              <a:t>Static Partition Specification </a:t>
            </a:r>
            <a:r>
              <a:rPr lang="en-IN" dirty="0" smtClean="0"/>
              <a:t>: Memory is divided into partition prior to the processing of any jobs. The partition specification may be designated by the computer operator or it may be built into the OS.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lstStyle/>
          <a:p>
            <a:r>
              <a:rPr lang="en-IN" dirty="0" smtClean="0"/>
              <a:t>Static partition specification table</a:t>
            </a:r>
          </a:p>
          <a:p>
            <a:endParaRPr lang="en-US" dirty="0"/>
          </a:p>
        </p:txBody>
      </p:sp>
      <p:graphicFrame>
        <p:nvGraphicFramePr>
          <p:cNvPr id="4" name="Table 3"/>
          <p:cNvGraphicFramePr>
            <a:graphicFrameLocks noGrp="1"/>
          </p:cNvGraphicFramePr>
          <p:nvPr/>
        </p:nvGraphicFramePr>
        <p:xfrm>
          <a:off x="1357290" y="2500306"/>
          <a:ext cx="4714909" cy="2494280"/>
        </p:xfrm>
        <a:graphic>
          <a:graphicData uri="http://schemas.openxmlformats.org/drawingml/2006/table">
            <a:tbl>
              <a:tblPr firstRow="1" bandRow="1">
                <a:tableStyleId>{5C22544A-7EE6-4342-B048-85BDC9FD1C3A}</a:tableStyleId>
              </a:tblPr>
              <a:tblGrid>
                <a:gridCol w="1178727"/>
                <a:gridCol w="678661"/>
                <a:gridCol w="1143009"/>
                <a:gridCol w="1714512"/>
              </a:tblGrid>
              <a:tr h="370840">
                <a:tc>
                  <a:txBody>
                    <a:bodyPr/>
                    <a:lstStyle/>
                    <a:p>
                      <a:r>
                        <a:rPr lang="en-IN" dirty="0" smtClean="0">
                          <a:solidFill>
                            <a:schemeClr val="tx1"/>
                          </a:solidFill>
                        </a:rPr>
                        <a:t>Partition</a:t>
                      </a:r>
                      <a:r>
                        <a:rPr lang="en-IN" baseline="0" dirty="0" smtClean="0">
                          <a:solidFill>
                            <a:schemeClr val="tx1"/>
                          </a:solidFill>
                        </a:rPr>
                        <a:t> number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Size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Location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Status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8K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312K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IN USE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32K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320K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IN USE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32K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352K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NOT IN USE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4</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120K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384K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NOT IN USE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520K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504K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IN USE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lstStyle/>
          <a:p>
            <a:r>
              <a:rPr lang="en-IN" dirty="0" smtClean="0"/>
              <a:t>When size and frequency of jobs are well known. The partition sizes are chosen to correspond closely to the most common job sizes.</a:t>
            </a:r>
            <a:endParaRPr lang="en-US" dirty="0"/>
          </a:p>
        </p:txBody>
      </p:sp>
      <p:graphicFrame>
        <p:nvGraphicFramePr>
          <p:cNvPr id="4" name="Table 3"/>
          <p:cNvGraphicFramePr>
            <a:graphicFrameLocks noGrp="1"/>
          </p:cNvGraphicFramePr>
          <p:nvPr/>
        </p:nvGraphicFramePr>
        <p:xfrm>
          <a:off x="1714480" y="3500438"/>
          <a:ext cx="6096000" cy="28651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IN" dirty="0" smtClean="0">
                          <a:solidFill>
                            <a:schemeClr val="tx1"/>
                          </a:solidFill>
                        </a:rPr>
                        <a:t>Partition</a:t>
                      </a:r>
                      <a:r>
                        <a:rPr lang="en-IN" baseline="0" dirty="0" smtClean="0">
                          <a:solidFill>
                            <a:schemeClr val="tx1"/>
                          </a:solidFill>
                        </a:rPr>
                        <a:t> number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Size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Job Size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Wasted Space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8K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1K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7K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32K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9K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23K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32K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9K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23K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4</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120K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33K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87K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520K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121K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399K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b="1" dirty="0" smtClean="0">
                          <a:solidFill>
                            <a:schemeClr val="tx1"/>
                          </a:solidFill>
                        </a:rPr>
                        <a:t>Total</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b="1" dirty="0" smtClean="0">
                          <a:solidFill>
                            <a:schemeClr val="tx1"/>
                          </a:solidFill>
                        </a:rPr>
                        <a:t>712K</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b="1" dirty="0" smtClean="0">
                          <a:solidFill>
                            <a:schemeClr val="tx1"/>
                          </a:solidFill>
                        </a:rPr>
                        <a:t>173K</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b="1" dirty="0" smtClean="0">
                          <a:solidFill>
                            <a:schemeClr val="tx1"/>
                          </a:solidFill>
                        </a:rPr>
                        <a:t>539K</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Different Techniques of MM</a:t>
            </a:r>
            <a:endParaRPr lang="en-US" dirty="0"/>
          </a:p>
        </p:txBody>
      </p:sp>
      <p:sp>
        <p:nvSpPr>
          <p:cNvPr id="3" name="Content Placeholder 2"/>
          <p:cNvSpPr>
            <a:spLocks noGrp="1"/>
          </p:cNvSpPr>
          <p:nvPr>
            <p:ph idx="1"/>
          </p:nvPr>
        </p:nvSpPr>
        <p:spPr/>
        <p:txBody>
          <a:bodyPr>
            <a:normAutofit lnSpcReduction="10000"/>
          </a:bodyPr>
          <a:lstStyle/>
          <a:p>
            <a:r>
              <a:rPr lang="en-IN" dirty="0" smtClean="0"/>
              <a:t>Single Contiguous MM</a:t>
            </a:r>
          </a:p>
          <a:p>
            <a:r>
              <a:rPr lang="en-IN" dirty="0" smtClean="0"/>
              <a:t>Partitioned MM</a:t>
            </a:r>
          </a:p>
          <a:p>
            <a:r>
              <a:rPr lang="en-IN" dirty="0" smtClean="0"/>
              <a:t>Relocation partitioned MM</a:t>
            </a:r>
          </a:p>
          <a:p>
            <a:r>
              <a:rPr lang="en-IN" dirty="0" smtClean="0"/>
              <a:t>Paged MM</a:t>
            </a:r>
          </a:p>
          <a:p>
            <a:r>
              <a:rPr lang="en-IN" dirty="0" smtClean="0"/>
              <a:t>Demand Paged MM</a:t>
            </a:r>
          </a:p>
          <a:p>
            <a:r>
              <a:rPr lang="en-IN" dirty="0" smtClean="0"/>
              <a:t>Segmented MM</a:t>
            </a:r>
          </a:p>
          <a:p>
            <a:r>
              <a:rPr lang="en-IN" dirty="0" smtClean="0"/>
              <a:t>Segmented and Demand paged MM</a:t>
            </a:r>
          </a:p>
          <a:p>
            <a:r>
              <a:rPr lang="en-IN" dirty="0" smtClean="0"/>
              <a:t>Other MM Schemes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normAutofit lnSpcReduction="10000"/>
          </a:bodyPr>
          <a:lstStyle/>
          <a:p>
            <a:pPr algn="just"/>
            <a:r>
              <a:rPr lang="en-IN" b="1" dirty="0" smtClean="0"/>
              <a:t>Dynamic Partition Specification: </a:t>
            </a:r>
            <a:endParaRPr lang="en-IN" dirty="0" smtClean="0"/>
          </a:p>
          <a:p>
            <a:pPr algn="just"/>
            <a:r>
              <a:rPr lang="en-IN" dirty="0" smtClean="0"/>
              <a:t>Partitions are created during job processing so as to match partition sizes to job sizes. The technique have been called partitioned memory, dynamic storage allocation, controlled storage and garbage collection.</a:t>
            </a:r>
          </a:p>
          <a:p>
            <a:pPr algn="just"/>
            <a:r>
              <a:rPr lang="en-IN" dirty="0" smtClean="0"/>
              <a:t>Two tables required to do dynamic partition</a:t>
            </a:r>
          </a:p>
          <a:p>
            <a:pPr lvl="1" algn="just"/>
            <a:r>
              <a:rPr lang="en-IN" dirty="0" smtClean="0"/>
              <a:t>Allocated Partition Status table</a:t>
            </a:r>
          </a:p>
          <a:p>
            <a:pPr lvl="1" algn="just"/>
            <a:r>
              <a:rPr lang="en-IN" dirty="0" smtClean="0"/>
              <a:t>Unallocated Area Status table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lstStyle/>
          <a:p>
            <a:r>
              <a:rPr lang="en-IN" dirty="0" smtClean="0"/>
              <a:t>Allocated Partition Status Table</a:t>
            </a:r>
          </a:p>
          <a:p>
            <a:endParaRPr lang="en-US" dirty="0"/>
          </a:p>
        </p:txBody>
      </p:sp>
      <p:graphicFrame>
        <p:nvGraphicFramePr>
          <p:cNvPr id="4" name="Table 3"/>
          <p:cNvGraphicFramePr>
            <a:graphicFrameLocks noGrp="1"/>
          </p:cNvGraphicFramePr>
          <p:nvPr/>
        </p:nvGraphicFramePr>
        <p:xfrm>
          <a:off x="1071538" y="2214554"/>
          <a:ext cx="6096000" cy="24942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IN" dirty="0" smtClean="0">
                          <a:solidFill>
                            <a:schemeClr val="tx1"/>
                          </a:solidFill>
                        </a:rPr>
                        <a:t>Partition Number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Size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Location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Status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8K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312K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ALLOCATED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32K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320K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ALLOCATED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EMPTY ENTRY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4</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120K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384K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ALLOCATED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EMPTY ENTRY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lstStyle/>
          <a:p>
            <a:r>
              <a:rPr lang="en-IN" dirty="0" smtClean="0"/>
              <a:t>Unallocated Area Status table</a:t>
            </a:r>
          </a:p>
          <a:p>
            <a:endParaRPr lang="en-IN" dirty="0" smtClean="0"/>
          </a:p>
          <a:p>
            <a:endParaRPr lang="en-US" dirty="0"/>
          </a:p>
        </p:txBody>
      </p:sp>
      <p:graphicFrame>
        <p:nvGraphicFramePr>
          <p:cNvPr id="4" name="Table 3"/>
          <p:cNvGraphicFramePr>
            <a:graphicFrameLocks noGrp="1"/>
          </p:cNvGraphicFramePr>
          <p:nvPr/>
        </p:nvGraphicFramePr>
        <p:xfrm>
          <a:off x="1357290" y="2357430"/>
          <a:ext cx="6096000" cy="22250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IN" dirty="0" smtClean="0">
                          <a:solidFill>
                            <a:schemeClr val="tx1"/>
                          </a:solidFill>
                        </a:rPr>
                        <a:t>Free Area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Size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Location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Status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32K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352K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AVAILABLE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520K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504K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AVAILABLE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EMPTY ENTRY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4</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EMPTY ENTRY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pic>
        <p:nvPicPr>
          <p:cNvPr id="4" name="Content Placeholder 3" descr="partition allocation.jpg"/>
          <p:cNvPicPr>
            <a:picLocks noGrp="1" noChangeAspect="1"/>
          </p:cNvPicPr>
          <p:nvPr>
            <p:ph idx="1"/>
          </p:nvPr>
        </p:nvPicPr>
        <p:blipFill>
          <a:blip r:embed="rId2" cstate="print"/>
          <a:stretch>
            <a:fillRect/>
          </a:stretch>
        </p:blipFill>
        <p:spPr>
          <a:xfrm>
            <a:off x="1500166" y="1671638"/>
            <a:ext cx="6143668" cy="475775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pic>
        <p:nvPicPr>
          <p:cNvPr id="4" name="Content Placeholder 3" descr="part-allo-algo.jpg"/>
          <p:cNvPicPr>
            <a:picLocks noGrp="1" noChangeAspect="1"/>
          </p:cNvPicPr>
          <p:nvPr>
            <p:ph idx="1"/>
          </p:nvPr>
        </p:nvPicPr>
        <p:blipFill>
          <a:blip r:embed="rId2" cstate="print"/>
          <a:stretch>
            <a:fillRect/>
          </a:stretch>
        </p:blipFill>
        <p:spPr>
          <a:xfrm>
            <a:off x="785786" y="1357298"/>
            <a:ext cx="6500858" cy="4972072"/>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noAutofit/>
          </a:bodyPr>
          <a:lstStyle/>
          <a:p>
            <a:pPr algn="just"/>
            <a:r>
              <a:rPr lang="en-IN" sz="2200" dirty="0" smtClean="0"/>
              <a:t>Two partition allocation schemes</a:t>
            </a:r>
          </a:p>
          <a:p>
            <a:pPr lvl="1" algn="just"/>
            <a:r>
              <a:rPr lang="en-IN" sz="2200" dirty="0" smtClean="0"/>
              <a:t>First fit</a:t>
            </a:r>
          </a:p>
          <a:p>
            <a:pPr lvl="1" algn="just"/>
            <a:r>
              <a:rPr lang="en-IN" sz="2200" dirty="0" smtClean="0"/>
              <a:t>Best fit</a:t>
            </a:r>
          </a:p>
          <a:p>
            <a:pPr algn="just"/>
            <a:r>
              <a:rPr lang="en-IN" sz="2200" b="1" dirty="0" smtClean="0"/>
              <a:t>First Fit Partition Algorithm </a:t>
            </a:r>
            <a:r>
              <a:rPr lang="en-IN" sz="2200" dirty="0" smtClean="0"/>
              <a:t>: In this the free table is kept sorted by location, we start at the free area at the lowest memory address and keep looking until we find the first free area big enough for the partition to fit. </a:t>
            </a:r>
          </a:p>
          <a:p>
            <a:pPr algn="just"/>
            <a:r>
              <a:rPr lang="en-IN" sz="2200" dirty="0" smtClean="0"/>
              <a:t>2 major </a:t>
            </a:r>
            <a:r>
              <a:rPr lang="en-IN" sz="2200" b="1" dirty="0" smtClean="0"/>
              <a:t>advantages</a:t>
            </a:r>
            <a:r>
              <a:rPr lang="en-IN" sz="2200" dirty="0" smtClean="0"/>
              <a:t>, 1. Is partition adjacent to any free area? in the </a:t>
            </a:r>
            <a:r>
              <a:rPr lang="en-IN" sz="2200" dirty="0" err="1" smtClean="0"/>
              <a:t>deallocation</a:t>
            </a:r>
            <a:r>
              <a:rPr lang="en-IN" sz="2200" dirty="0" smtClean="0"/>
              <a:t> algorithm usually searching half the table, here lower memory location so always found first. 2. it favours using the free areas at low memory address</a:t>
            </a:r>
          </a:p>
          <a:p>
            <a:pPr algn="just"/>
            <a:r>
              <a:rPr lang="en-IN" sz="2200" dirty="0" smtClean="0"/>
              <a:t>  When a very large partition size is needed, there is a good chance of  finding a large enough free area.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IN" b="1" dirty="0" smtClean="0"/>
              <a:t>Best fit partition algorithm</a:t>
            </a:r>
          </a:p>
          <a:p>
            <a:pPr algn="just"/>
            <a:r>
              <a:rPr lang="en-IN" dirty="0" smtClean="0"/>
              <a:t>The free table is kept sorted by size ( i.e., the first entry corresponds to the free area with smaller size)</a:t>
            </a:r>
          </a:p>
          <a:p>
            <a:pPr algn="just"/>
            <a:r>
              <a:rPr lang="en-IN" dirty="0" smtClean="0"/>
              <a:t>The first free area we find that is large enough for the desired partition is best fit.</a:t>
            </a:r>
          </a:p>
          <a:p>
            <a:pPr algn="just"/>
            <a:r>
              <a:rPr lang="en-IN" dirty="0" smtClean="0"/>
              <a:t>3 </a:t>
            </a:r>
            <a:r>
              <a:rPr lang="en-IN" b="1" dirty="0" smtClean="0"/>
              <a:t>advantages</a:t>
            </a:r>
            <a:r>
              <a:rPr lang="en-IN" dirty="0" smtClean="0"/>
              <a:t> – 1. on the average the best fit area can be found by searching only half the table. </a:t>
            </a:r>
          </a:p>
          <a:p>
            <a:pPr algn="just"/>
            <a:r>
              <a:rPr lang="en-IN" dirty="0" smtClean="0"/>
              <a:t>2. If there is a free area of exactly the desired size, it will be selected, </a:t>
            </a:r>
          </a:p>
          <a:p>
            <a:pPr algn="just"/>
            <a:r>
              <a:rPr lang="en-IN" dirty="0" smtClean="0"/>
              <a:t>3. If there is no free area of exactly the desired size, the partition is carved out of the smallest possible free area and does not destroy a large free area.</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lstStyle/>
          <a:p>
            <a:pPr algn="just"/>
            <a:r>
              <a:rPr lang="en-IN" dirty="0" smtClean="0"/>
              <a:t>Disadvantage is that the free area is not exactly right size and must be split it into two pieces, due to the best fit criteria, the resulting free area is often quite small – so small that it may be almost worthless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pic>
        <p:nvPicPr>
          <p:cNvPr id="4" name="Content Placeholder 3" descr="part-deall-algo.jpg"/>
          <p:cNvPicPr>
            <a:picLocks noGrp="1" noChangeAspect="1"/>
          </p:cNvPicPr>
          <p:nvPr>
            <p:ph idx="1"/>
          </p:nvPr>
        </p:nvPicPr>
        <p:blipFill>
          <a:blip r:embed="rId2" cstate="print"/>
          <a:stretch>
            <a:fillRect/>
          </a:stretch>
        </p:blipFill>
        <p:spPr>
          <a:xfrm>
            <a:off x="2071670" y="1814514"/>
            <a:ext cx="5929354" cy="4829196"/>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normAutofit lnSpcReduction="10000"/>
          </a:bodyPr>
          <a:lstStyle/>
          <a:p>
            <a:pPr algn="just"/>
            <a:r>
              <a:rPr lang="en-IN" dirty="0" smtClean="0"/>
              <a:t>Fragmentation Problem:  free memory area unable to utilize because of smaller in size scattered around the memory is called fragment. The development of a large number of separate free areas is fragmentation problem. </a:t>
            </a:r>
          </a:p>
          <a:p>
            <a:pPr algn="just"/>
            <a:r>
              <a:rPr lang="en-IN" dirty="0" smtClean="0"/>
              <a:t>Fragmentation problem may be rectified to move the free areas together with other techniques.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Four sections of MM techniques</a:t>
            </a:r>
            <a:endParaRPr lang="en-US" dirty="0"/>
          </a:p>
        </p:txBody>
      </p:sp>
      <p:sp>
        <p:nvSpPr>
          <p:cNvPr id="3" name="Content Placeholder 2"/>
          <p:cNvSpPr>
            <a:spLocks noGrp="1"/>
          </p:cNvSpPr>
          <p:nvPr>
            <p:ph idx="1"/>
          </p:nvPr>
        </p:nvSpPr>
        <p:spPr/>
        <p:txBody>
          <a:bodyPr/>
          <a:lstStyle/>
          <a:p>
            <a:pPr algn="just"/>
            <a:r>
              <a:rPr lang="en-IN" dirty="0" smtClean="0"/>
              <a:t>An overview of the approach and concepts employed</a:t>
            </a:r>
          </a:p>
          <a:p>
            <a:pPr algn="just"/>
            <a:r>
              <a:rPr lang="en-IN" dirty="0" smtClean="0"/>
              <a:t>A description of any special hardware facilities required or recommended.</a:t>
            </a:r>
          </a:p>
          <a:p>
            <a:pPr algn="just"/>
            <a:r>
              <a:rPr lang="en-IN" dirty="0" smtClean="0"/>
              <a:t>A description of the particular software algorithms and processing required</a:t>
            </a:r>
          </a:p>
          <a:p>
            <a:pPr algn="just"/>
            <a:r>
              <a:rPr lang="en-IN" dirty="0" smtClean="0"/>
              <a:t>A discussion of the advantages and disadvantages of the particular strategy</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lstStyle/>
          <a:p>
            <a:r>
              <a:rPr lang="en-IN" dirty="0" smtClean="0"/>
              <a:t>Multiple partition algorithm : this technique sometimes decrease the fragmentation problem. The Job require 100K of memory may actually consists of five 20K portions. The Job can be allocated either one 100K partition, or five 20K partitions or two 40K and one 20K partition and so on. This approach is called multiple partition allocation.</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Partitioned Allocation…</a:t>
            </a:r>
            <a:endParaRPr lang="en-US" dirty="0"/>
          </a:p>
        </p:txBody>
      </p:sp>
      <p:sp>
        <p:nvSpPr>
          <p:cNvPr id="3" name="Content Placeholder 2"/>
          <p:cNvSpPr>
            <a:spLocks noGrp="1"/>
          </p:cNvSpPr>
          <p:nvPr>
            <p:ph idx="1"/>
          </p:nvPr>
        </p:nvSpPr>
        <p:spPr/>
        <p:txBody>
          <a:bodyPr>
            <a:normAutofit fontScale="85000" lnSpcReduction="20000"/>
          </a:bodyPr>
          <a:lstStyle/>
          <a:p>
            <a:r>
              <a:rPr lang="en-IN" b="1" dirty="0" smtClean="0"/>
              <a:t>Advantages</a:t>
            </a:r>
            <a:r>
              <a:rPr lang="en-IN" dirty="0" smtClean="0"/>
              <a:t>- It facilitates multiprogramming, hence, more efficient utilization of the processor and I/O devices.</a:t>
            </a:r>
          </a:p>
          <a:p>
            <a:r>
              <a:rPr lang="en-IN" dirty="0" smtClean="0"/>
              <a:t>It requires no special costly hardware.</a:t>
            </a:r>
          </a:p>
          <a:p>
            <a:r>
              <a:rPr lang="en-IN" dirty="0" smtClean="0"/>
              <a:t>The algorithms used  are simple and easy to implement.</a:t>
            </a:r>
          </a:p>
          <a:p>
            <a:r>
              <a:rPr lang="en-IN" b="1" dirty="0" smtClean="0"/>
              <a:t>Disadvantages </a:t>
            </a:r>
            <a:r>
              <a:rPr lang="en-IN" dirty="0" smtClean="0"/>
              <a:t>: Fragmentation problem leads to under utilization of memory</a:t>
            </a:r>
          </a:p>
          <a:p>
            <a:r>
              <a:rPr lang="en-IN" dirty="0" smtClean="0"/>
              <a:t>Job size is limited to the memory size.</a:t>
            </a:r>
          </a:p>
          <a:p>
            <a:r>
              <a:rPr lang="en-IN" dirty="0" smtClean="0"/>
              <a:t>It does require more memory than a single contiguous allocation </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Operating Systems - 8</a:t>
            </a:r>
            <a:endParaRPr lang="en-US" dirty="0"/>
          </a:p>
        </p:txBody>
      </p:sp>
      <p:sp>
        <p:nvSpPr>
          <p:cNvPr id="3" name="Subtitle 2"/>
          <p:cNvSpPr>
            <a:spLocks noGrp="1"/>
          </p:cNvSpPr>
          <p:nvPr>
            <p:ph type="subTitle" idx="1"/>
          </p:nvPr>
        </p:nvSpPr>
        <p:spPr/>
        <p:txBody>
          <a:bodyPr/>
          <a:lstStyle/>
          <a:p>
            <a:r>
              <a:rPr lang="en-IN" dirty="0" err="1" smtClean="0"/>
              <a:t>Relocatable</a:t>
            </a:r>
            <a:r>
              <a:rPr lang="en-IN" dirty="0" smtClean="0"/>
              <a:t> Partitioned Memory Management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smtClean="0"/>
              <a:t>Relocatable</a:t>
            </a:r>
            <a:r>
              <a:rPr lang="en-IN" dirty="0" smtClean="0"/>
              <a:t> Partitioned Memory Management</a:t>
            </a:r>
            <a:endParaRPr lang="en-US" dirty="0"/>
          </a:p>
        </p:txBody>
      </p:sp>
      <p:sp>
        <p:nvSpPr>
          <p:cNvPr id="3" name="Content Placeholder 2"/>
          <p:cNvSpPr>
            <a:spLocks noGrp="1"/>
          </p:cNvSpPr>
          <p:nvPr>
            <p:ph idx="1"/>
          </p:nvPr>
        </p:nvSpPr>
        <p:spPr/>
        <p:txBody>
          <a:bodyPr/>
          <a:lstStyle/>
          <a:p>
            <a:pPr algn="just"/>
            <a:r>
              <a:rPr lang="en-IN" dirty="0" smtClean="0"/>
              <a:t>The fragmentation problem is to periodically combine all free areas into one contiguous area. </a:t>
            </a:r>
          </a:p>
          <a:p>
            <a:pPr algn="just"/>
            <a:r>
              <a:rPr lang="en-IN" dirty="0" smtClean="0"/>
              <a:t>This can be done by moving the contents of all allocated partitions so that they become contiguous.</a:t>
            </a:r>
          </a:p>
          <a:p>
            <a:pPr algn="just"/>
            <a:r>
              <a:rPr lang="en-IN" dirty="0" smtClean="0"/>
              <a:t>This process is called compaction or </a:t>
            </a:r>
            <a:r>
              <a:rPr lang="en-IN" dirty="0" err="1" smtClean="0"/>
              <a:t>recompaction</a:t>
            </a:r>
            <a:r>
              <a:rPr lang="en-IN" dirty="0" smtClean="0"/>
              <a:t> or burping</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smtClean="0"/>
              <a:t>Relocatable</a:t>
            </a:r>
            <a:r>
              <a:rPr lang="en-IN" dirty="0" smtClean="0"/>
              <a:t> Partitioned Memory Management…</a:t>
            </a:r>
            <a:endParaRPr lang="en-US" dirty="0"/>
          </a:p>
        </p:txBody>
      </p:sp>
      <p:pic>
        <p:nvPicPr>
          <p:cNvPr id="4" name="Content Placeholder 3" descr="New Doc 2020-08-29 21.27.26.jpg"/>
          <p:cNvPicPr>
            <a:picLocks noGrp="1" noChangeAspect="1"/>
          </p:cNvPicPr>
          <p:nvPr>
            <p:ph idx="1"/>
          </p:nvPr>
        </p:nvPicPr>
        <p:blipFill>
          <a:blip r:embed="rId2"/>
          <a:stretch>
            <a:fillRect/>
          </a:stretch>
        </p:blipFill>
        <p:spPr>
          <a:xfrm>
            <a:off x="357158" y="1500174"/>
            <a:ext cx="8786842" cy="5114948"/>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smtClean="0"/>
              <a:t>Relocatable</a:t>
            </a:r>
            <a:r>
              <a:rPr lang="en-IN" dirty="0" smtClean="0"/>
              <a:t> Partitioned Memory Management…</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IN" dirty="0" smtClean="0"/>
              <a:t>Moving a job’s partition doesn’t </a:t>
            </a:r>
            <a:r>
              <a:rPr lang="en-IN" dirty="0" err="1"/>
              <a:t>q</a:t>
            </a:r>
            <a:r>
              <a:rPr lang="en-IN" dirty="0" err="1" smtClean="0"/>
              <a:t>uarantee</a:t>
            </a:r>
            <a:r>
              <a:rPr lang="en-IN" dirty="0" smtClean="0"/>
              <a:t> that the job will still run correctly at its new location. </a:t>
            </a:r>
          </a:p>
          <a:p>
            <a:pPr algn="just"/>
            <a:r>
              <a:rPr lang="en-IN" dirty="0" smtClean="0"/>
              <a:t>This is because there are many location sensitive items such as </a:t>
            </a:r>
          </a:p>
          <a:p>
            <a:pPr algn="just"/>
            <a:r>
              <a:rPr lang="en-IN" dirty="0" smtClean="0"/>
              <a:t>1). Base registers, </a:t>
            </a:r>
          </a:p>
          <a:p>
            <a:pPr algn="just"/>
            <a:r>
              <a:rPr lang="en-IN" dirty="0" smtClean="0"/>
              <a:t>2). Memory referencing instructions, </a:t>
            </a:r>
          </a:p>
          <a:p>
            <a:pPr algn="just"/>
            <a:r>
              <a:rPr lang="en-IN" dirty="0" smtClean="0"/>
              <a:t>3). Parameter lists and </a:t>
            </a:r>
          </a:p>
          <a:p>
            <a:pPr algn="just"/>
            <a:r>
              <a:rPr lang="en-IN" dirty="0" smtClean="0"/>
              <a:t>4). Data structures ( </a:t>
            </a:r>
            <a:r>
              <a:rPr lang="en-IN" dirty="0" err="1" smtClean="0"/>
              <a:t>eg</a:t>
            </a:r>
            <a:r>
              <a:rPr lang="en-IN" dirty="0" smtClean="0"/>
              <a:t>. Lists, chains, stacks, queues etc.) that use address pointers.</a:t>
            </a:r>
          </a:p>
          <a:p>
            <a:pPr algn="just"/>
            <a:r>
              <a:rPr lang="en-IN" dirty="0" smtClean="0"/>
              <a:t>To operate correctly, all location sensitive items must be suitably modified. </a:t>
            </a:r>
            <a:r>
              <a:rPr lang="en-IN" dirty="0" err="1" smtClean="0"/>
              <a:t>Eg</a:t>
            </a:r>
            <a:r>
              <a:rPr lang="en-IN" dirty="0" smtClean="0"/>
              <a:t>. Job 4 moved from 352K to 320K, all address must be decreased by 32K.</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smtClean="0"/>
              <a:t>Relocatable</a:t>
            </a:r>
            <a:r>
              <a:rPr lang="en-IN" dirty="0" smtClean="0"/>
              <a:t> Partitioned Memory Management…</a:t>
            </a:r>
            <a:endParaRPr lang="en-US" dirty="0"/>
          </a:p>
        </p:txBody>
      </p:sp>
      <p:sp>
        <p:nvSpPr>
          <p:cNvPr id="3" name="Content Placeholder 2"/>
          <p:cNvSpPr>
            <a:spLocks noGrp="1"/>
          </p:cNvSpPr>
          <p:nvPr>
            <p:ph idx="1"/>
          </p:nvPr>
        </p:nvSpPr>
        <p:spPr/>
        <p:txBody>
          <a:bodyPr>
            <a:noAutofit/>
          </a:bodyPr>
          <a:lstStyle/>
          <a:p>
            <a:pPr algn="just"/>
            <a:r>
              <a:rPr lang="en-IN" sz="2700" dirty="0" smtClean="0"/>
              <a:t>Another possible solution exists to the relocation problem could reload all jobs to be relocated and restart them from the beginning.</a:t>
            </a:r>
          </a:p>
          <a:p>
            <a:pPr algn="just"/>
            <a:r>
              <a:rPr lang="en-IN" sz="2700" dirty="0" smtClean="0"/>
              <a:t>Several hardware techniques have been developed to cope with this relocation problem.</a:t>
            </a:r>
          </a:p>
          <a:p>
            <a:pPr algn="just"/>
            <a:r>
              <a:rPr lang="en-IN" sz="2700" dirty="0" smtClean="0"/>
              <a:t>– concept of </a:t>
            </a:r>
            <a:r>
              <a:rPr lang="en-IN" sz="2700" b="1" dirty="0" smtClean="0"/>
              <a:t>mapped memory</a:t>
            </a:r>
            <a:r>
              <a:rPr lang="en-IN" sz="2700" dirty="0" smtClean="0"/>
              <a:t>: the address space “seen” by a job is not necessarily the same as the physical memory address used. This concept is sometimes called virtual memory.</a:t>
            </a:r>
          </a:p>
          <a:p>
            <a:pPr algn="just"/>
            <a:r>
              <a:rPr lang="en-IN" sz="2700" dirty="0" smtClean="0"/>
              <a:t> Except for the process of compaction and relocation, this scheme is very similar to the partition allocation scheme.</a:t>
            </a:r>
          </a:p>
          <a:p>
            <a:pPr algn="just">
              <a:buNone/>
            </a:pPr>
            <a:r>
              <a:rPr lang="en-IN" sz="2700" dirty="0"/>
              <a:t> </a:t>
            </a:r>
            <a:r>
              <a:rPr lang="en-IN" sz="2700" dirty="0" smtClean="0"/>
              <a:t>    </a:t>
            </a:r>
          </a:p>
          <a:p>
            <a:pPr algn="just">
              <a:buNone/>
            </a:pPr>
            <a:endParaRPr lang="en-US" sz="27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smtClean="0"/>
              <a:t>Relocatable</a:t>
            </a:r>
            <a:r>
              <a:rPr lang="en-IN" dirty="0" smtClean="0"/>
              <a:t> Partitioned Memory Management…</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IN" b="1" dirty="0" smtClean="0"/>
              <a:t>Hardware Support: </a:t>
            </a:r>
          </a:p>
          <a:p>
            <a:pPr algn="just"/>
            <a:r>
              <a:rPr lang="en-IN" dirty="0" smtClean="0"/>
              <a:t>There are two common approaches to the relocation problem, both of which require special hardware support.</a:t>
            </a:r>
          </a:p>
          <a:p>
            <a:pPr algn="just"/>
            <a:r>
              <a:rPr lang="en-IN" dirty="0" smtClean="0"/>
              <a:t>One approach based upon the data typing concept, physically records the type of value stored in every memory location.- 2bits to every word to designate the value type: 00-integer, 01-floating number, 10- Character, 11- address pointer. A=B, not only sets A to the value of B but also copies the type information. </a:t>
            </a:r>
            <a:r>
              <a:rPr lang="en-IN" dirty="0"/>
              <a:t>T</a:t>
            </a:r>
            <a:r>
              <a:rPr lang="en-IN" dirty="0" smtClean="0"/>
              <a:t>he extra bits in compaction may be slow </a:t>
            </a:r>
            <a:r>
              <a:rPr lang="en-IN" dirty="0"/>
              <a:t>b</a:t>
            </a:r>
            <a:r>
              <a:rPr lang="en-IN" dirty="0" smtClean="0"/>
              <a:t>ecause of the each word to be examined.</a:t>
            </a:r>
          </a:p>
          <a:p>
            <a:pPr algn="just"/>
            <a:r>
              <a:rPr lang="en-IN" dirty="0" smtClean="0"/>
              <a:t>Another common hardware solution uses dynamic relocation by means of base-bounds relocation registers. Two special privileged registers, the base relocation register and the bounds register are accessible only by the operating system.</a:t>
            </a:r>
          </a:p>
          <a:p>
            <a:pPr algn="just"/>
            <a:r>
              <a:rPr lang="en-IN" dirty="0" smtClean="0"/>
              <a:t>On every memory reference, the content of the base relocation register is automatically added to the effective address. The effective address is the final reference address computed by the processor.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smtClean="0"/>
              <a:t>Relocatable</a:t>
            </a:r>
            <a:r>
              <a:rPr lang="en-IN" dirty="0" smtClean="0"/>
              <a:t> Partitioned Memory Management…</a:t>
            </a:r>
            <a:endParaRPr lang="en-US" dirty="0"/>
          </a:p>
        </p:txBody>
      </p:sp>
      <p:pic>
        <p:nvPicPr>
          <p:cNvPr id="4" name="Content Placeholder 3" descr="New Doc 2020-08-29 21.27.26_2.jpg"/>
          <p:cNvPicPr>
            <a:picLocks noGrp="1" noChangeAspect="1"/>
          </p:cNvPicPr>
          <p:nvPr>
            <p:ph idx="1"/>
          </p:nvPr>
        </p:nvPicPr>
        <p:blipFill>
          <a:blip r:embed="rId2"/>
          <a:stretch>
            <a:fillRect/>
          </a:stretch>
        </p:blipFill>
        <p:spPr>
          <a:xfrm>
            <a:off x="357158" y="0"/>
            <a:ext cx="9358378" cy="68580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smtClean="0"/>
              <a:t>Relocatable</a:t>
            </a:r>
            <a:r>
              <a:rPr lang="en-IN" dirty="0" smtClean="0"/>
              <a:t> Partitioned Memory Management…</a:t>
            </a:r>
            <a:endParaRPr lang="en-US" dirty="0"/>
          </a:p>
        </p:txBody>
      </p:sp>
      <p:sp>
        <p:nvSpPr>
          <p:cNvPr id="3" name="Content Placeholder 2"/>
          <p:cNvSpPr>
            <a:spLocks noGrp="1"/>
          </p:cNvSpPr>
          <p:nvPr>
            <p:ph idx="1"/>
          </p:nvPr>
        </p:nvSpPr>
        <p:spPr/>
        <p:txBody>
          <a:bodyPr/>
          <a:lstStyle/>
          <a:p>
            <a:pPr algn="just"/>
            <a:r>
              <a:rPr lang="en-IN" dirty="0" smtClean="0"/>
              <a:t>The relocation adjustment is done automatically as each instruction is executed, it is called dynamic relocation.</a:t>
            </a:r>
          </a:p>
          <a:p>
            <a:pPr algn="just"/>
            <a:r>
              <a:rPr lang="en-IN" dirty="0" smtClean="0"/>
              <a:t>Protection – locks and keys.</a:t>
            </a:r>
          </a:p>
          <a:p>
            <a:pPr algn="just"/>
            <a:r>
              <a:rPr lang="en-IN" dirty="0" smtClean="0"/>
              <a:t>More commonly a bounds register is set to the maximum address in the job’s address space.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Single Contiguous MM</a:t>
            </a:r>
            <a:endParaRPr lang="en-US" dirty="0"/>
          </a:p>
        </p:txBody>
      </p:sp>
      <p:sp>
        <p:nvSpPr>
          <p:cNvPr id="3" name="Content Placeholder 2"/>
          <p:cNvSpPr>
            <a:spLocks noGrp="1"/>
          </p:cNvSpPr>
          <p:nvPr>
            <p:ph idx="1"/>
          </p:nvPr>
        </p:nvSpPr>
        <p:spPr/>
        <p:txBody>
          <a:bodyPr/>
          <a:lstStyle/>
          <a:p>
            <a:r>
              <a:rPr lang="en-IN" dirty="0" smtClean="0"/>
              <a:t>Small stand-alone computer with simple batch OS</a:t>
            </a:r>
          </a:p>
          <a:p>
            <a:r>
              <a:rPr lang="en-IN" dirty="0" smtClean="0"/>
              <a:t>No multiprogramming</a:t>
            </a:r>
          </a:p>
          <a:p>
            <a:r>
              <a:rPr lang="en-IN" dirty="0" smtClean="0"/>
              <a:t>One-to-one correspondence exists between a user, a job, a job step and a process.</a:t>
            </a:r>
          </a:p>
          <a:p>
            <a:r>
              <a:rPr lang="en-IN" dirty="0" smtClean="0"/>
              <a:t>Only one job will be used</a:t>
            </a:r>
          </a:p>
          <a:p>
            <a:r>
              <a:rPr lang="en-IN" dirty="0" smtClean="0"/>
              <a:t>Memory is allocated to the job</a:t>
            </a:r>
          </a:p>
          <a:p>
            <a:pPr>
              <a:buNone/>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smtClean="0"/>
              <a:t>Relocatable</a:t>
            </a:r>
            <a:r>
              <a:rPr lang="en-IN" dirty="0" smtClean="0"/>
              <a:t> Partitioned Memory Management…</a:t>
            </a:r>
            <a:endParaRPr lang="en-US" dirty="0"/>
          </a:p>
        </p:txBody>
      </p:sp>
      <p:sp>
        <p:nvSpPr>
          <p:cNvPr id="3" name="Content Placeholder 2"/>
          <p:cNvSpPr>
            <a:spLocks noGrp="1"/>
          </p:cNvSpPr>
          <p:nvPr>
            <p:ph idx="1"/>
          </p:nvPr>
        </p:nvSpPr>
        <p:spPr/>
        <p:txBody>
          <a:bodyPr/>
          <a:lstStyle/>
          <a:p>
            <a:r>
              <a:rPr lang="en-IN" b="1" dirty="0" smtClean="0"/>
              <a:t>Software Algorithm: </a:t>
            </a:r>
            <a:endParaRPr lang="en-US" b="1" dirty="0"/>
          </a:p>
        </p:txBody>
      </p:sp>
      <p:pic>
        <p:nvPicPr>
          <p:cNvPr id="4" name="Picture 3" descr="New Doc 2020-08-29 21.27.26_3.jpg"/>
          <p:cNvPicPr>
            <a:picLocks noChangeAspect="1"/>
          </p:cNvPicPr>
          <p:nvPr/>
        </p:nvPicPr>
        <p:blipFill>
          <a:blip r:embed="rId2"/>
          <a:stretch>
            <a:fillRect/>
          </a:stretch>
        </p:blipFill>
        <p:spPr>
          <a:xfrm>
            <a:off x="571472" y="2357430"/>
            <a:ext cx="8143900" cy="412757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smtClean="0"/>
              <a:t>Relocatable</a:t>
            </a:r>
            <a:r>
              <a:rPr lang="en-IN" dirty="0" smtClean="0"/>
              <a:t> Partitioned Memory Management…</a:t>
            </a:r>
            <a:endParaRPr lang="en-US" dirty="0"/>
          </a:p>
        </p:txBody>
      </p:sp>
      <p:pic>
        <p:nvPicPr>
          <p:cNvPr id="4" name="Content Placeholder 3" descr="New Doc 2020-08-29 21.27.26_4.jpg"/>
          <p:cNvPicPr>
            <a:picLocks noGrp="1" noChangeAspect="1"/>
          </p:cNvPicPr>
          <p:nvPr>
            <p:ph idx="1"/>
          </p:nvPr>
        </p:nvPicPr>
        <p:blipFill>
          <a:blip r:embed="rId2"/>
          <a:stretch>
            <a:fillRect/>
          </a:stretch>
        </p:blipFill>
        <p:spPr>
          <a:xfrm>
            <a:off x="571472" y="2143116"/>
            <a:ext cx="8572528" cy="4429156"/>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smtClean="0"/>
              <a:t>Relocatable</a:t>
            </a:r>
            <a:r>
              <a:rPr lang="en-IN" dirty="0" smtClean="0"/>
              <a:t> Partitioned Memory Management…</a:t>
            </a:r>
            <a:endParaRPr lang="en-US" dirty="0"/>
          </a:p>
        </p:txBody>
      </p:sp>
      <p:sp>
        <p:nvSpPr>
          <p:cNvPr id="3" name="Content Placeholder 2"/>
          <p:cNvSpPr>
            <a:spLocks noGrp="1"/>
          </p:cNvSpPr>
          <p:nvPr>
            <p:ph idx="1"/>
          </p:nvPr>
        </p:nvSpPr>
        <p:spPr/>
        <p:txBody>
          <a:bodyPr/>
          <a:lstStyle/>
          <a:p>
            <a:r>
              <a:rPr lang="en-IN" b="1" dirty="0" smtClean="0"/>
              <a:t>Advantages:</a:t>
            </a:r>
            <a:r>
              <a:rPr lang="en-IN" dirty="0" smtClean="0"/>
              <a:t> </a:t>
            </a:r>
          </a:p>
          <a:p>
            <a:r>
              <a:rPr lang="en-IN" dirty="0" smtClean="0"/>
              <a:t>It eliminates fragmentation</a:t>
            </a:r>
          </a:p>
          <a:p>
            <a:r>
              <a:rPr lang="en-IN" dirty="0" smtClean="0"/>
              <a:t>High degree of multiprogramming </a:t>
            </a:r>
          </a:p>
          <a:p>
            <a:r>
              <a:rPr lang="en-IN" dirty="0" smtClean="0"/>
              <a:t>It results in increased memory, Processor and I/O devices utilization.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smtClean="0"/>
              <a:t>Relocatable</a:t>
            </a:r>
            <a:r>
              <a:rPr lang="en-IN" dirty="0" smtClean="0"/>
              <a:t> Partitioned Memory Management…</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IN" b="1" dirty="0" smtClean="0"/>
              <a:t>Disadvantages:</a:t>
            </a:r>
          </a:p>
          <a:p>
            <a:pPr algn="just"/>
            <a:r>
              <a:rPr lang="en-IN" dirty="0" smtClean="0"/>
              <a:t>Relocation hardware increases the cost of the computers and may slow down the speed.</a:t>
            </a:r>
          </a:p>
          <a:p>
            <a:pPr algn="just"/>
            <a:r>
              <a:rPr lang="en-IN" dirty="0" smtClean="0"/>
              <a:t>Compaction time may be substantial.</a:t>
            </a:r>
          </a:p>
          <a:p>
            <a:pPr algn="just"/>
            <a:r>
              <a:rPr lang="en-IN" dirty="0" smtClean="0"/>
              <a:t>Some memory will still be unused because even though it is compacted, the amount of free area may be less than the needed partition size. </a:t>
            </a:r>
          </a:p>
          <a:p>
            <a:pPr algn="just"/>
            <a:r>
              <a:rPr lang="en-IN" dirty="0" smtClean="0"/>
              <a:t>Memory contain some information that is never used. </a:t>
            </a:r>
          </a:p>
          <a:p>
            <a:pPr algn="just"/>
            <a:r>
              <a:rPr lang="en-IN" dirty="0" smtClean="0"/>
              <a:t>Job’s partition size is limited to the size of physical memory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Operating Systems-9</a:t>
            </a:r>
            <a:endParaRPr lang="en-US" dirty="0"/>
          </a:p>
        </p:txBody>
      </p:sp>
      <p:sp>
        <p:nvSpPr>
          <p:cNvPr id="3" name="Subtitle 2"/>
          <p:cNvSpPr>
            <a:spLocks noGrp="1"/>
          </p:cNvSpPr>
          <p:nvPr>
            <p:ph type="subTitle" idx="1"/>
          </p:nvPr>
        </p:nvSpPr>
        <p:spPr/>
        <p:txBody>
          <a:bodyPr/>
          <a:lstStyle/>
          <a:p>
            <a:r>
              <a:rPr lang="en-IN" b="1" dirty="0" smtClean="0"/>
              <a:t>Paged Memory Management – Part I</a:t>
            </a:r>
            <a:endParaRPr lang="en-US"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sp>
        <p:nvSpPr>
          <p:cNvPr id="3" name="Content Placeholder 2"/>
          <p:cNvSpPr>
            <a:spLocks noGrp="1"/>
          </p:cNvSpPr>
          <p:nvPr>
            <p:ph idx="1"/>
          </p:nvPr>
        </p:nvSpPr>
        <p:spPr/>
        <p:txBody>
          <a:bodyPr/>
          <a:lstStyle/>
          <a:p>
            <a:r>
              <a:rPr lang="en-IN" dirty="0" smtClean="0"/>
              <a:t>To avoid fragmentation problem in </a:t>
            </a:r>
            <a:r>
              <a:rPr lang="en-IN" dirty="0" err="1" smtClean="0"/>
              <a:t>relocatable</a:t>
            </a:r>
            <a:r>
              <a:rPr lang="en-IN" dirty="0" smtClean="0"/>
              <a:t> partitioned allocation approach is to allow the individual free areas to be combined into one contiguous free area. </a:t>
            </a:r>
          </a:p>
          <a:p>
            <a:r>
              <a:rPr lang="en-IN" dirty="0" smtClean="0"/>
              <a:t>This is for loading the entire Job address space into a contiguous area. </a:t>
            </a:r>
            <a:endParaRPr lang="en-IN" dirty="0"/>
          </a:p>
          <a:p>
            <a:r>
              <a:rPr lang="en-IN" dirty="0" smtClean="0"/>
              <a:t>To avoid contiguity requirement is through paged memory management.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IN" dirty="0" smtClean="0"/>
              <a:t>Job’s address space divided into equal pieces is called as </a:t>
            </a:r>
            <a:r>
              <a:rPr lang="en-IN" b="1" dirty="0" smtClean="0"/>
              <a:t>pages.</a:t>
            </a:r>
          </a:p>
          <a:p>
            <a:pPr algn="just"/>
            <a:r>
              <a:rPr lang="en-IN" dirty="0" smtClean="0"/>
              <a:t>Memory is divided into pieces of same size, called </a:t>
            </a:r>
            <a:r>
              <a:rPr lang="en-IN" b="1" dirty="0" smtClean="0"/>
              <a:t>blocks.</a:t>
            </a:r>
          </a:p>
          <a:p>
            <a:pPr algn="just"/>
            <a:r>
              <a:rPr lang="en-IN" dirty="0" smtClean="0"/>
              <a:t>By providing a suitable hardware mapping facility, any page can be placed into any block. </a:t>
            </a:r>
          </a:p>
          <a:p>
            <a:pPr algn="just"/>
            <a:r>
              <a:rPr lang="en-IN" dirty="0" smtClean="0"/>
              <a:t>The pages remain logically contiguous.</a:t>
            </a:r>
          </a:p>
          <a:p>
            <a:pPr algn="just"/>
            <a:r>
              <a:rPr lang="en-IN" dirty="0" smtClean="0"/>
              <a:t>The hardware to perform the mapping from address space to physical memory, there must be a separate register for each page, these registers are called page maps or Page Map Tables (PMTs).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pic>
        <p:nvPicPr>
          <p:cNvPr id="4" name="Content Placeholder 3" descr="New Doc 2020-08-29 21.27.26_5.jpg"/>
          <p:cNvPicPr>
            <a:picLocks noGrp="1" noChangeAspect="1"/>
          </p:cNvPicPr>
          <p:nvPr>
            <p:ph idx="1"/>
          </p:nvPr>
        </p:nvPicPr>
        <p:blipFill>
          <a:blip r:embed="rId2"/>
          <a:stretch>
            <a:fillRect/>
          </a:stretch>
        </p:blipFill>
        <p:spPr>
          <a:xfrm>
            <a:off x="-357222" y="-1071594"/>
            <a:ext cx="9501222" cy="7286676"/>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sp>
        <p:nvSpPr>
          <p:cNvPr id="3" name="Content Placeholder 2"/>
          <p:cNvSpPr>
            <a:spLocks noGrp="1"/>
          </p:cNvSpPr>
          <p:nvPr>
            <p:ph idx="1"/>
          </p:nvPr>
        </p:nvSpPr>
        <p:spPr/>
        <p:txBody>
          <a:bodyPr>
            <a:normAutofit lnSpcReduction="10000"/>
          </a:bodyPr>
          <a:lstStyle/>
          <a:p>
            <a:pPr algn="just"/>
            <a:r>
              <a:rPr lang="en-IN" b="1" dirty="0" smtClean="0"/>
              <a:t>Functions</a:t>
            </a:r>
          </a:p>
          <a:p>
            <a:pPr marL="514350" indent="-514350" algn="just">
              <a:buFont typeface="+mj-lt"/>
              <a:buAutoNum type="arabicPeriod"/>
            </a:pPr>
            <a:r>
              <a:rPr lang="en-IN" dirty="0" smtClean="0"/>
              <a:t>Keeping track of status – accomplished through two sets of tables : </a:t>
            </a:r>
          </a:p>
          <a:p>
            <a:pPr marL="971550" lvl="1" indent="-514350" algn="just">
              <a:buFont typeface="+mj-lt"/>
              <a:buAutoNum type="alphaLcPeriod"/>
            </a:pPr>
            <a:r>
              <a:rPr lang="en-IN" dirty="0" smtClean="0"/>
              <a:t>Page Map Tables/Job, (PMT)</a:t>
            </a:r>
          </a:p>
          <a:p>
            <a:pPr marL="971550" lvl="1" indent="-514350" algn="just">
              <a:buFont typeface="+mj-lt"/>
              <a:buAutoNum type="alphaLcPeriod"/>
            </a:pPr>
            <a:r>
              <a:rPr lang="en-IN" dirty="0" smtClean="0"/>
              <a:t>Memory Block Table/System (MBT)</a:t>
            </a:r>
          </a:p>
          <a:p>
            <a:pPr marL="514350" indent="-514350" algn="just">
              <a:buFont typeface="+mj-lt"/>
              <a:buAutoNum type="arabicPeriod"/>
            </a:pPr>
            <a:r>
              <a:rPr lang="en-IN" dirty="0" smtClean="0"/>
              <a:t>Determining who gets memory – this is largely decided by the job scheduler. The first set of free memory blocks to be assigned to the user.</a:t>
            </a:r>
          </a:p>
          <a:p>
            <a:pPr lvl="1" algn="just">
              <a:buNone/>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lgn="just">
              <a:buFont typeface="+mj-lt"/>
              <a:buAutoNum type="arabicPeriod" startAt="3"/>
            </a:pPr>
            <a:r>
              <a:rPr lang="en-IN" dirty="0" smtClean="0"/>
              <a:t>Allocation- all pages of the job must be loaded into assigned blocks and appropriate entries made in PMT and MBT.</a:t>
            </a:r>
          </a:p>
          <a:p>
            <a:pPr marL="514350" indent="-514350" algn="just">
              <a:buFont typeface="+mj-lt"/>
              <a:buAutoNum type="arabicPeriod" startAt="3"/>
            </a:pPr>
            <a:r>
              <a:rPr lang="en-IN" dirty="0" err="1" smtClean="0"/>
              <a:t>Deallocation</a:t>
            </a:r>
            <a:r>
              <a:rPr lang="en-IN" dirty="0" smtClean="0"/>
              <a:t> – when the job is done, blocks must be returned to free status by adjusting entries in block table.</a:t>
            </a:r>
          </a:p>
          <a:p>
            <a:pPr marL="514350" indent="-514350" algn="just">
              <a:buNone/>
            </a:pPr>
            <a:r>
              <a:rPr lang="en-IN" b="1" dirty="0" smtClean="0"/>
              <a:t>Hardware Support</a:t>
            </a:r>
            <a:r>
              <a:rPr lang="en-IN" dirty="0" smtClean="0"/>
              <a:t> :is needed to perform mapping from each instruction’s effective address to the appropriate physical memory location.</a:t>
            </a:r>
          </a:p>
          <a:p>
            <a:pPr marL="514350" indent="-514350" algn="just">
              <a:buNone/>
            </a:pPr>
            <a:r>
              <a:rPr lang="en-IN" dirty="0" smtClean="0"/>
              <a:t>		There must be a separate high speed register for each page</a:t>
            </a:r>
            <a:endParaRPr lang="en-US" dirty="0" smtClean="0"/>
          </a:p>
          <a:p>
            <a:pPr marL="514350" indent="-514350" algn="just">
              <a:buFont typeface="+mj-lt"/>
              <a:buAutoNum type="arabicPeriod" startAt="3"/>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Single Contiguous MM…</a:t>
            </a:r>
            <a:endParaRPr lang="en-US" dirty="0"/>
          </a:p>
        </p:txBody>
      </p:sp>
      <p:sp>
        <p:nvSpPr>
          <p:cNvPr id="4" name="Rectangle 3"/>
          <p:cNvSpPr/>
          <p:nvPr/>
        </p:nvSpPr>
        <p:spPr>
          <a:xfrm>
            <a:off x="3500430" y="1857364"/>
            <a:ext cx="1714512" cy="400052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 name="Straight Connector 5"/>
          <p:cNvCxnSpPr/>
          <p:nvPr/>
        </p:nvCxnSpPr>
        <p:spPr>
          <a:xfrm>
            <a:off x="3500430" y="2714620"/>
            <a:ext cx="1714512"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500430" y="4572008"/>
            <a:ext cx="1714512"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rot="5400000" flipH="1" flipV="1">
            <a:off x="3428992" y="1928802"/>
            <a:ext cx="428628"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3357554" y="2000240"/>
            <a:ext cx="714380"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3464711" y="2035959"/>
            <a:ext cx="857256"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3714744" y="2000240"/>
            <a:ext cx="857256"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3929058" y="2000240"/>
            <a:ext cx="857256"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4071934" y="2000240"/>
            <a:ext cx="857256"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4214810" y="2000240"/>
            <a:ext cx="857256"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4357686" y="2000240"/>
            <a:ext cx="857256"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4607719" y="2107397"/>
            <a:ext cx="714380"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4929190" y="2428868"/>
            <a:ext cx="357190"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3393273" y="4679165"/>
            <a:ext cx="428628" cy="214314"/>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rot="5400000" flipH="1" flipV="1">
            <a:off x="3321835" y="4750603"/>
            <a:ext cx="785818" cy="428628"/>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3250397" y="4893479"/>
            <a:ext cx="1214446" cy="571504"/>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rot="5400000" flipH="1" flipV="1">
            <a:off x="3428992" y="4929198"/>
            <a:ext cx="1285884" cy="571504"/>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rot="5400000" flipH="1" flipV="1">
            <a:off x="3643306" y="4929198"/>
            <a:ext cx="1285884" cy="571504"/>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3821901" y="4893479"/>
            <a:ext cx="1285884" cy="642942"/>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rot="5400000" flipH="1" flipV="1">
            <a:off x="4036215" y="4893479"/>
            <a:ext cx="1285884" cy="642942"/>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rot="5400000" flipH="1" flipV="1">
            <a:off x="4250529" y="4893479"/>
            <a:ext cx="1285884" cy="642942"/>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rot="5400000" flipH="1" flipV="1">
            <a:off x="4607719" y="5250669"/>
            <a:ext cx="785818" cy="428628"/>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rot="5400000" flipH="1" flipV="1">
            <a:off x="4893471" y="5536421"/>
            <a:ext cx="428628" cy="214314"/>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52" name="Right Brace 51"/>
          <p:cNvSpPr/>
          <p:nvPr/>
        </p:nvSpPr>
        <p:spPr>
          <a:xfrm>
            <a:off x="5214942" y="1857364"/>
            <a:ext cx="642942" cy="857256"/>
          </a:xfrm>
          <a:prstGeom prst="rightBrace">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3" name="Right Brace 52"/>
          <p:cNvSpPr/>
          <p:nvPr/>
        </p:nvSpPr>
        <p:spPr>
          <a:xfrm>
            <a:off x="5214942" y="2714620"/>
            <a:ext cx="642942" cy="1857388"/>
          </a:xfrm>
          <a:prstGeom prst="rightBrace">
            <a:avLst/>
          </a:prstGeom>
          <a:ln>
            <a:solidFill>
              <a:srgbClr val="00B05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4" name="Left Brace 53"/>
          <p:cNvSpPr/>
          <p:nvPr/>
        </p:nvSpPr>
        <p:spPr>
          <a:xfrm>
            <a:off x="3143240" y="4572008"/>
            <a:ext cx="357190" cy="1285884"/>
          </a:xfrm>
          <a:prstGeom prst="leftBrace">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5" name="TextBox 54"/>
          <p:cNvSpPr txBox="1"/>
          <p:nvPr/>
        </p:nvSpPr>
        <p:spPr>
          <a:xfrm>
            <a:off x="5929322" y="2071678"/>
            <a:ext cx="442750" cy="369332"/>
          </a:xfrm>
          <a:prstGeom prst="rect">
            <a:avLst/>
          </a:prstGeom>
          <a:noFill/>
        </p:spPr>
        <p:txBody>
          <a:bodyPr wrap="none" rtlCol="0">
            <a:spAutoFit/>
          </a:bodyPr>
          <a:lstStyle/>
          <a:p>
            <a:r>
              <a:rPr lang="en-IN" dirty="0" smtClean="0"/>
              <a:t>OS</a:t>
            </a:r>
            <a:endParaRPr lang="en-US" dirty="0"/>
          </a:p>
        </p:txBody>
      </p:sp>
      <p:sp>
        <p:nvSpPr>
          <p:cNvPr id="56" name="Content Placeholder 55"/>
          <p:cNvSpPr txBox="1">
            <a:spLocks noGrp="1"/>
          </p:cNvSpPr>
          <p:nvPr>
            <p:ph idx="1"/>
          </p:nvPr>
        </p:nvSpPr>
        <p:spPr>
          <a:xfrm>
            <a:off x="5857884" y="3429000"/>
            <a:ext cx="1084143" cy="369332"/>
          </a:xfrm>
          <a:prstGeom prst="rect">
            <a:avLst/>
          </a:prstGeom>
          <a:noFill/>
        </p:spPr>
        <p:txBody>
          <a:bodyPr wrap="none" rtlCol="0">
            <a:spAutoFit/>
          </a:bodyPr>
          <a:lstStyle/>
          <a:p>
            <a:pPr>
              <a:buNone/>
            </a:pPr>
            <a:r>
              <a:rPr lang="en-IN" sz="1800" dirty="0" smtClean="0"/>
              <a:t>User area</a:t>
            </a:r>
            <a:endParaRPr lang="en-US" sz="1800" dirty="0"/>
          </a:p>
        </p:txBody>
      </p:sp>
      <p:sp>
        <p:nvSpPr>
          <p:cNvPr id="57" name="Content Placeholder 55"/>
          <p:cNvSpPr txBox="1">
            <a:spLocks/>
          </p:cNvSpPr>
          <p:nvPr/>
        </p:nvSpPr>
        <p:spPr>
          <a:xfrm>
            <a:off x="2000232" y="5072074"/>
            <a:ext cx="1087542" cy="369332"/>
          </a:xfrm>
          <a:prstGeom prst="rect">
            <a:avLst/>
          </a:prstGeom>
          <a:noFill/>
        </p:spPr>
        <p:txBody>
          <a:bodyPr vert="horz" wrap="non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N" dirty="0" smtClean="0"/>
              <a:t>Free Area</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8" name="Content Placeholder 55"/>
          <p:cNvSpPr txBox="1">
            <a:spLocks/>
          </p:cNvSpPr>
          <p:nvPr/>
        </p:nvSpPr>
        <p:spPr>
          <a:xfrm>
            <a:off x="2357422" y="6000768"/>
            <a:ext cx="4058932" cy="369332"/>
          </a:xfrm>
          <a:prstGeom prst="rect">
            <a:avLst/>
          </a:prstGeom>
          <a:noFill/>
        </p:spPr>
        <p:txBody>
          <a:bodyPr vert="horz" wrap="non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IN" dirty="0" smtClean="0"/>
              <a:t>Single Contiguous allocation in a memory</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IN" sz="3300" b="1" dirty="0" smtClean="0"/>
              <a:t>High speed Page Map Registers : </a:t>
            </a:r>
            <a:r>
              <a:rPr lang="en-IN" sz="3300" dirty="0" smtClean="0"/>
              <a:t> If 1 Million bytes of memory where available , and the block size were 4000B up to 250pages would have to be mapped.</a:t>
            </a:r>
          </a:p>
          <a:p>
            <a:pPr algn="just"/>
            <a:r>
              <a:rPr lang="en-IN" sz="3300" b="1" dirty="0" smtClean="0"/>
              <a:t>250 high speed registers </a:t>
            </a:r>
            <a:r>
              <a:rPr lang="en-IN" sz="3300" dirty="0" smtClean="0"/>
              <a:t>would be quite expensive, because of high cost, this technique seldom used.</a:t>
            </a:r>
          </a:p>
          <a:p>
            <a:pPr algn="just"/>
            <a:r>
              <a:rPr lang="en-IN" sz="3300" dirty="0" smtClean="0"/>
              <a:t>First if job’s address space is limited to a relatively small size, such as 100K., so 25 registers is enough.</a:t>
            </a:r>
          </a:p>
          <a:p>
            <a:pPr algn="just"/>
            <a:r>
              <a:rPr lang="en-IN" sz="3300" dirty="0" smtClean="0"/>
              <a:t>Second, since only one job is running at a time, only one set of hardware mapping registers will be needed</a:t>
            </a:r>
          </a:p>
          <a:p>
            <a:pPr algn="just"/>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IN" b="1" dirty="0" smtClean="0"/>
              <a:t>Page Map Tables</a:t>
            </a:r>
            <a:r>
              <a:rPr lang="en-IN" dirty="0" smtClean="0"/>
              <a:t>: Dynamic Address Translation (DAT) another name of page mapping.</a:t>
            </a:r>
          </a:p>
          <a:p>
            <a:pPr algn="just"/>
            <a:r>
              <a:rPr lang="en-IN" dirty="0" smtClean="0"/>
              <a:t>Page size is usually chosen to be a power of two. </a:t>
            </a:r>
            <a:r>
              <a:rPr lang="en-IN" dirty="0" err="1" smtClean="0"/>
              <a:t>Eg</a:t>
            </a:r>
            <a:r>
              <a:rPr lang="en-IN" dirty="0" smtClean="0"/>
              <a:t>. 1024KB, 2048KB etc. </a:t>
            </a:r>
          </a:p>
          <a:p>
            <a:pPr algn="just"/>
            <a:r>
              <a:rPr lang="en-IN" dirty="0" smtClean="0"/>
              <a:t>The effective address(EA) is 24 bit long, as generated by the processor.</a:t>
            </a:r>
          </a:p>
          <a:p>
            <a:pPr algn="just"/>
            <a:r>
              <a:rPr lang="en-IN" dirty="0" smtClean="0"/>
              <a:t>The DAT mechanism automatically separates the EA into two parts</a:t>
            </a:r>
          </a:p>
          <a:p>
            <a:pPr lvl="1" algn="just"/>
            <a:r>
              <a:rPr lang="en-IN" dirty="0" smtClean="0"/>
              <a:t>Bits 8 through 19 become the 12 bit page number</a:t>
            </a:r>
          </a:p>
          <a:p>
            <a:pPr lvl="1" algn="just"/>
            <a:r>
              <a:rPr lang="en-IN" dirty="0" smtClean="0"/>
              <a:t>And the bits 20 through 31 become the 12-bit byte offset within the page. </a:t>
            </a:r>
          </a:p>
          <a:p>
            <a:pPr lvl="1" algn="just">
              <a:buNone/>
            </a:pPr>
            <a:r>
              <a:rPr lang="en-IN" dirty="0" smtClean="0"/>
              <a:t>Using PMT the page number is replaced by the block number to produce the physical memory address to be used.</a:t>
            </a: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pic>
        <p:nvPicPr>
          <p:cNvPr id="5" name="Content Placeholder 4" descr="New Doc 2020-08-29 21.27.26_6.jpg"/>
          <p:cNvPicPr>
            <a:picLocks noGrp="1" noChangeAspect="1"/>
          </p:cNvPicPr>
          <p:nvPr>
            <p:ph idx="1"/>
          </p:nvPr>
        </p:nvPicPr>
        <p:blipFill>
          <a:blip r:embed="rId2"/>
          <a:stretch>
            <a:fillRect/>
          </a:stretch>
        </p:blipFill>
        <p:spPr>
          <a:xfrm>
            <a:off x="0" y="1285860"/>
            <a:ext cx="9144000" cy="4786346"/>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IN" dirty="0" smtClean="0"/>
              <a:t>The PMT is to be stored in the memory, the hardware must have the location, old, new PSW, CAW, CSW, etc.,</a:t>
            </a:r>
          </a:p>
          <a:p>
            <a:pPr algn="just"/>
            <a:r>
              <a:rPr lang="en-IN" dirty="0" smtClean="0"/>
              <a:t>The PMT is allowed to be stored at any location in memory, the specific location used being indicated by the contents of a specific Page Map Table Address register (PMTAR).</a:t>
            </a:r>
          </a:p>
          <a:p>
            <a:pPr algn="just"/>
            <a:r>
              <a:rPr lang="en-IN" dirty="0" smtClean="0"/>
              <a:t>When the processor is switched to a new job, only the PMTAR has to be changed to indicate the location of the new job’s PMT.</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pic>
        <p:nvPicPr>
          <p:cNvPr id="4" name="Content Placeholder 3" descr="New Doc 2020-08-29 21.27.26_7.jpg"/>
          <p:cNvPicPr>
            <a:picLocks noGrp="1" noChangeAspect="1"/>
          </p:cNvPicPr>
          <p:nvPr>
            <p:ph idx="1"/>
          </p:nvPr>
        </p:nvPicPr>
        <p:blipFill>
          <a:blip r:embed="rId2"/>
          <a:stretch>
            <a:fillRect/>
          </a:stretch>
        </p:blipFill>
        <p:spPr>
          <a:xfrm>
            <a:off x="0" y="1571612"/>
            <a:ext cx="9144000" cy="4143404"/>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IN" b="1" dirty="0" smtClean="0"/>
              <a:t>Hybrid Page Map Tables</a:t>
            </a:r>
            <a:r>
              <a:rPr lang="en-IN" dirty="0" smtClean="0"/>
              <a:t>:</a:t>
            </a:r>
          </a:p>
          <a:p>
            <a:pPr algn="just"/>
            <a:r>
              <a:rPr lang="en-IN" dirty="0" smtClean="0"/>
              <a:t>Combining aspects of the high-speed mapping registers and the PMTs is to overcome the speed problem.</a:t>
            </a:r>
          </a:p>
          <a:p>
            <a:pPr algn="just"/>
            <a:r>
              <a:rPr lang="en-IN" dirty="0" smtClean="0"/>
              <a:t>A small number of high speed registers are used to hold portions of the </a:t>
            </a:r>
            <a:r>
              <a:rPr lang="en-IN" dirty="0" err="1" smtClean="0"/>
              <a:t>PMTs.</a:t>
            </a:r>
            <a:r>
              <a:rPr lang="en-IN" dirty="0" smtClean="0"/>
              <a:t> Whenever possible these registers are used to dispense with accessing the PMT is necessary.</a:t>
            </a:r>
          </a:p>
          <a:p>
            <a:pPr algn="just"/>
            <a:r>
              <a:rPr lang="en-IN" dirty="0" smtClean="0"/>
              <a:t>Entries from the PMT are loaded into these registers automatically by the hardware</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sp>
        <p:nvSpPr>
          <p:cNvPr id="3" name="Content Placeholder 2"/>
          <p:cNvSpPr>
            <a:spLocks noGrp="1"/>
          </p:cNvSpPr>
          <p:nvPr>
            <p:ph idx="1"/>
          </p:nvPr>
        </p:nvSpPr>
        <p:spPr/>
        <p:txBody>
          <a:bodyPr/>
          <a:lstStyle/>
          <a:p>
            <a:pPr algn="just"/>
            <a:r>
              <a:rPr lang="en-IN" dirty="0" smtClean="0"/>
              <a:t>These special registers and associated hardware to manage them are often called an associative memory or table look-aside buffer.</a:t>
            </a:r>
          </a:p>
          <a:p>
            <a:pPr algn="just"/>
            <a:r>
              <a:rPr lang="en-IN" dirty="0" smtClean="0"/>
              <a:t>This mechanism can usually reduce the mapping overhead from 100% to less than 10%</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sp>
        <p:nvSpPr>
          <p:cNvPr id="3" name="Content Placeholder 2"/>
          <p:cNvSpPr>
            <a:spLocks noGrp="1"/>
          </p:cNvSpPr>
          <p:nvPr>
            <p:ph idx="1"/>
          </p:nvPr>
        </p:nvSpPr>
        <p:spPr/>
        <p:txBody>
          <a:bodyPr/>
          <a:lstStyle/>
          <a:p>
            <a:r>
              <a:rPr lang="en-IN" dirty="0" smtClean="0"/>
              <a:t>Software Algorithm : three basic tables managed by the OS</a:t>
            </a:r>
          </a:p>
          <a:p>
            <a:pPr lvl="1"/>
            <a:r>
              <a:rPr lang="en-IN" dirty="0" smtClean="0"/>
              <a:t>Job Table (JT)</a:t>
            </a:r>
          </a:p>
          <a:p>
            <a:pPr lvl="1"/>
            <a:r>
              <a:rPr lang="en-IN" dirty="0" smtClean="0"/>
              <a:t>Memory Block Table (MBT)</a:t>
            </a:r>
          </a:p>
          <a:p>
            <a:pPr lvl="1"/>
            <a:r>
              <a:rPr lang="en-IN" dirty="0" smtClean="0"/>
              <a:t>Page Map Table (PMT)</a:t>
            </a:r>
          </a:p>
          <a:p>
            <a:pPr lvl="1"/>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pic>
        <p:nvPicPr>
          <p:cNvPr id="4" name="Content Placeholder 3" descr="New Doc 2020-08-29 21.27.26_8.jpg"/>
          <p:cNvPicPr>
            <a:picLocks noGrp="1" noChangeAspect="1"/>
          </p:cNvPicPr>
          <p:nvPr>
            <p:ph idx="1"/>
          </p:nvPr>
        </p:nvPicPr>
        <p:blipFill>
          <a:blip r:embed="rId2"/>
          <a:stretch>
            <a:fillRect/>
          </a:stretch>
        </p:blipFill>
        <p:spPr>
          <a:xfrm>
            <a:off x="785787" y="1214422"/>
            <a:ext cx="7215238" cy="5643578"/>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lstStyle/>
          <a:p>
            <a:r>
              <a:rPr lang="en-IN" dirty="0" smtClean="0"/>
              <a:t>Address Space Allocation </a:t>
            </a:r>
            <a:endParaRPr lang="en-US" dirty="0"/>
          </a:p>
        </p:txBody>
      </p:sp>
      <p:pic>
        <p:nvPicPr>
          <p:cNvPr id="4" name="Content Placeholder 3" descr="New Doc 2020-08-29 21.27.26_9 (1).jpg"/>
          <p:cNvPicPr>
            <a:picLocks noGrp="1" noChangeAspect="1"/>
          </p:cNvPicPr>
          <p:nvPr>
            <p:ph idx="1"/>
          </p:nvPr>
        </p:nvPicPr>
        <p:blipFill>
          <a:blip r:embed="rId2"/>
          <a:stretch>
            <a:fillRect/>
          </a:stretch>
        </p:blipFill>
        <p:spPr>
          <a:xfrm>
            <a:off x="1571604" y="1000108"/>
            <a:ext cx="6286544" cy="585789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Single Contiguous MM…</a:t>
            </a:r>
            <a:endParaRPr lang="en-US" dirty="0"/>
          </a:p>
        </p:txBody>
      </p:sp>
      <p:sp>
        <p:nvSpPr>
          <p:cNvPr id="3" name="Content Placeholder 2"/>
          <p:cNvSpPr>
            <a:spLocks noGrp="1"/>
          </p:cNvSpPr>
          <p:nvPr>
            <p:ph idx="1"/>
          </p:nvPr>
        </p:nvSpPr>
        <p:spPr/>
        <p:txBody>
          <a:bodyPr>
            <a:normAutofit lnSpcReduction="10000"/>
          </a:bodyPr>
          <a:lstStyle/>
          <a:p>
            <a:r>
              <a:rPr lang="en-IN" b="1" dirty="0" smtClean="0"/>
              <a:t>Functions</a:t>
            </a:r>
          </a:p>
          <a:p>
            <a:r>
              <a:rPr lang="en-IN" dirty="0" smtClean="0"/>
              <a:t>Keeping track of  memory – it is allocated entirely to one job</a:t>
            </a:r>
          </a:p>
          <a:p>
            <a:r>
              <a:rPr lang="en-IN" dirty="0" smtClean="0"/>
              <a:t>Determining factor on memory policy – the job gets all memory when scheduled.</a:t>
            </a:r>
          </a:p>
          <a:p>
            <a:r>
              <a:rPr lang="en-IN" dirty="0" smtClean="0"/>
              <a:t>Allocation of memory  - all of it is allocated to the job.</a:t>
            </a:r>
          </a:p>
          <a:p>
            <a:r>
              <a:rPr lang="en-IN" dirty="0" err="1" smtClean="0"/>
              <a:t>Deallocation</a:t>
            </a:r>
            <a:r>
              <a:rPr lang="en-IN" dirty="0" smtClean="0"/>
              <a:t> of memory – when the job is done, all memory is returned to free status.</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sp>
        <p:nvSpPr>
          <p:cNvPr id="3" name="Content Placeholder 2"/>
          <p:cNvSpPr>
            <a:spLocks noGrp="1"/>
          </p:cNvSpPr>
          <p:nvPr>
            <p:ph idx="1"/>
          </p:nvPr>
        </p:nvSpPr>
        <p:spPr/>
        <p:txBody>
          <a:bodyPr>
            <a:normAutofit/>
          </a:bodyPr>
          <a:lstStyle/>
          <a:p>
            <a:pPr algn="just"/>
            <a:r>
              <a:rPr lang="en-IN" b="1" dirty="0" smtClean="0"/>
              <a:t>Overlapping Address Space</a:t>
            </a:r>
            <a:r>
              <a:rPr lang="en-IN" dirty="0" smtClean="0"/>
              <a:t> : sometimes desirable to have the address space overlap partially in order to make some subroutines and/or data areas accessible to all jobs. </a:t>
            </a:r>
          </a:p>
          <a:p>
            <a:pPr algn="just"/>
            <a:r>
              <a:rPr lang="en-IN" dirty="0" smtClean="0"/>
              <a:t>If address spaces overlap, it is necessary to provide additional protection in addition to the address mapping. This can be accomplished by the lock and key mechanism.</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sp>
        <p:nvSpPr>
          <p:cNvPr id="3" name="Content Placeholder 2"/>
          <p:cNvSpPr>
            <a:spLocks noGrp="1"/>
          </p:cNvSpPr>
          <p:nvPr>
            <p:ph idx="1"/>
          </p:nvPr>
        </p:nvSpPr>
        <p:spPr/>
        <p:txBody>
          <a:bodyPr/>
          <a:lstStyle/>
          <a:p>
            <a:pPr algn="just"/>
            <a:r>
              <a:rPr lang="en-IN" b="1" dirty="0" smtClean="0"/>
              <a:t>Advantages:</a:t>
            </a:r>
          </a:p>
          <a:p>
            <a:pPr algn="just"/>
            <a:r>
              <a:rPr lang="en-IN" dirty="0" smtClean="0"/>
              <a:t>Eliminates fragmentation</a:t>
            </a:r>
          </a:p>
          <a:p>
            <a:pPr algn="just"/>
            <a:r>
              <a:rPr lang="en-IN" dirty="0" smtClean="0"/>
              <a:t>Possible to accommodate more jobs simultaneously.</a:t>
            </a:r>
          </a:p>
          <a:p>
            <a:pPr algn="just"/>
            <a:r>
              <a:rPr lang="en-IN" dirty="0" smtClean="0"/>
              <a:t>High degree of multiprogramming</a:t>
            </a:r>
          </a:p>
          <a:p>
            <a:pPr algn="just"/>
            <a:r>
              <a:rPr lang="en-IN" dirty="0" smtClean="0"/>
              <a:t>Increased memory and processor utilisation</a:t>
            </a:r>
          </a:p>
          <a:p>
            <a:pPr algn="just"/>
            <a:r>
              <a:rPr lang="en-IN" dirty="0" smtClean="0"/>
              <a:t>Compaction overhead reduced for the relocation partition scheme.</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Paged Memory Management…</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IN" b="1" dirty="0" smtClean="0"/>
              <a:t>Disadvantages:</a:t>
            </a:r>
          </a:p>
          <a:p>
            <a:pPr algn="just"/>
            <a:r>
              <a:rPr lang="en-IN" dirty="0" smtClean="0"/>
              <a:t>Page address mapping hardware usually increases the cost of the computer and at the same time slows down the processor.</a:t>
            </a:r>
          </a:p>
          <a:p>
            <a:pPr algn="just"/>
            <a:r>
              <a:rPr lang="en-IN" dirty="0" smtClean="0"/>
              <a:t>Memory must be used to store the various tables, processor time must be expanded to maintain and update these tables.</a:t>
            </a:r>
          </a:p>
          <a:p>
            <a:pPr algn="just"/>
            <a:r>
              <a:rPr lang="en-IN" dirty="0" smtClean="0"/>
              <a:t>Internal fragmentation  or </a:t>
            </a:r>
            <a:r>
              <a:rPr lang="en-IN" dirty="0"/>
              <a:t>p</a:t>
            </a:r>
            <a:r>
              <a:rPr lang="en-IN" dirty="0" smtClean="0"/>
              <a:t>age breakage.</a:t>
            </a:r>
          </a:p>
          <a:p>
            <a:pPr algn="just"/>
            <a:r>
              <a:rPr lang="en-IN" dirty="0" smtClean="0"/>
              <a:t>Some memory will still be unused.</a:t>
            </a:r>
          </a:p>
          <a:p>
            <a:pPr algn="just"/>
            <a:r>
              <a:rPr lang="en-IN" dirty="0" smtClean="0"/>
              <a:t>Jobs address space is limited to the size of physical memory</a:t>
            </a:r>
          </a:p>
          <a:p>
            <a:pPr algn="just"/>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Single Contiguous MM…</a:t>
            </a:r>
            <a:endParaRPr lang="en-US" dirty="0"/>
          </a:p>
        </p:txBody>
      </p:sp>
      <p:sp>
        <p:nvSpPr>
          <p:cNvPr id="3" name="Content Placeholder 2"/>
          <p:cNvSpPr>
            <a:spLocks noGrp="1"/>
          </p:cNvSpPr>
          <p:nvPr>
            <p:ph idx="1"/>
          </p:nvPr>
        </p:nvSpPr>
        <p:spPr/>
        <p:txBody>
          <a:bodyPr>
            <a:normAutofit lnSpcReduction="10000"/>
          </a:bodyPr>
          <a:lstStyle/>
          <a:p>
            <a:pPr algn="just"/>
            <a:r>
              <a:rPr lang="en-IN" b="1" dirty="0" smtClean="0"/>
              <a:t>Hardware Support</a:t>
            </a:r>
            <a:r>
              <a:rPr lang="en-IN" dirty="0" smtClean="0"/>
              <a:t> –</a:t>
            </a:r>
          </a:p>
          <a:p>
            <a:pPr algn="just"/>
            <a:r>
              <a:rPr lang="en-IN" dirty="0" smtClean="0"/>
              <a:t>No special hardware is required for contiguous allocation.</a:t>
            </a:r>
          </a:p>
          <a:p>
            <a:pPr algn="just"/>
            <a:r>
              <a:rPr lang="en-IN" dirty="0" smtClean="0"/>
              <a:t>Sometimes primitive hardware protection mechanism is desirable to ensure that the user’s program do not accidentally or maliciously tamper with the OS.</a:t>
            </a:r>
          </a:p>
          <a:p>
            <a:pPr algn="just"/>
            <a:r>
              <a:rPr lang="en-IN" dirty="0" smtClean="0"/>
              <a:t>It consists of bounds register – contains the address of the protected area.</a:t>
            </a:r>
          </a:p>
          <a:p>
            <a:pPr algn="just"/>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lstStyle/>
          <a:p>
            <a:r>
              <a:rPr lang="en-IN" b="1" dirty="0" smtClean="0"/>
              <a:t>Software Support </a:t>
            </a:r>
            <a:r>
              <a:rPr lang="en-IN" dirty="0" smtClean="0"/>
              <a:t>-</a:t>
            </a:r>
            <a:endParaRPr lang="en-US" dirty="0"/>
          </a:p>
        </p:txBody>
      </p:sp>
      <p:sp>
        <p:nvSpPr>
          <p:cNvPr id="4" name="Title 1"/>
          <p:cNvSpPr>
            <a:spLocks noGrp="1"/>
          </p:cNvSpPr>
          <p:nvPr>
            <p:ph type="title"/>
          </p:nvPr>
        </p:nvSpPr>
        <p:spPr/>
        <p:txBody>
          <a:bodyPr/>
          <a:lstStyle/>
          <a:p>
            <a:r>
              <a:rPr lang="en-IN" dirty="0" smtClean="0"/>
              <a:t>Single Contiguous MM…</a:t>
            </a:r>
            <a:endParaRPr lang="en-US" dirty="0"/>
          </a:p>
        </p:txBody>
      </p:sp>
      <p:sp>
        <p:nvSpPr>
          <p:cNvPr id="5" name="Flowchart: Terminator 4"/>
          <p:cNvSpPr/>
          <p:nvPr/>
        </p:nvSpPr>
        <p:spPr>
          <a:xfrm>
            <a:off x="3500430" y="2357430"/>
            <a:ext cx="1285884" cy="357190"/>
          </a:xfrm>
          <a:prstGeom prst="flowChartTerminator">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Enter</a:t>
            </a:r>
            <a:endParaRPr lang="en-US" dirty="0"/>
          </a:p>
        </p:txBody>
      </p:sp>
      <p:sp>
        <p:nvSpPr>
          <p:cNvPr id="6" name="Flowchart: Decision 5"/>
          <p:cNvSpPr/>
          <p:nvPr/>
        </p:nvSpPr>
        <p:spPr>
          <a:xfrm>
            <a:off x="2643174" y="3143248"/>
            <a:ext cx="3000396" cy="1285884"/>
          </a:xfrm>
          <a:prstGeom prst="flowChartDecisio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Is required job size &lt;= available memory</a:t>
            </a:r>
            <a:endParaRPr lang="en-US" dirty="0"/>
          </a:p>
        </p:txBody>
      </p:sp>
      <p:sp>
        <p:nvSpPr>
          <p:cNvPr id="7" name="Flowchart: Process 6"/>
          <p:cNvSpPr/>
          <p:nvPr/>
        </p:nvSpPr>
        <p:spPr>
          <a:xfrm>
            <a:off x="2786050" y="4714884"/>
            <a:ext cx="2571768" cy="642942"/>
          </a:xfrm>
          <a:prstGeom prst="flowChart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Assign Memory to job Load and execute Job</a:t>
            </a:r>
            <a:endParaRPr lang="en-US" dirty="0"/>
          </a:p>
        </p:txBody>
      </p:sp>
      <p:sp>
        <p:nvSpPr>
          <p:cNvPr id="8" name="Flowchart: Process 7"/>
          <p:cNvSpPr/>
          <p:nvPr/>
        </p:nvSpPr>
        <p:spPr>
          <a:xfrm>
            <a:off x="2786050" y="5857892"/>
            <a:ext cx="2571768" cy="785818"/>
          </a:xfrm>
          <a:prstGeom prst="flowChart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Job finished </a:t>
            </a:r>
            <a:r>
              <a:rPr lang="en-IN" dirty="0" err="1" smtClean="0"/>
              <a:t>deallocate</a:t>
            </a:r>
            <a:r>
              <a:rPr lang="en-IN" dirty="0" smtClean="0"/>
              <a:t> memory and find another job to run</a:t>
            </a:r>
            <a:endParaRPr lang="en-US" dirty="0"/>
          </a:p>
        </p:txBody>
      </p:sp>
      <p:sp>
        <p:nvSpPr>
          <p:cNvPr id="9" name="Flowchart: Process 8"/>
          <p:cNvSpPr/>
          <p:nvPr/>
        </p:nvSpPr>
        <p:spPr>
          <a:xfrm>
            <a:off x="6000760" y="3429000"/>
            <a:ext cx="2571768" cy="785818"/>
          </a:xfrm>
          <a:prstGeom prst="flowChart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 Job cannot be run – error condition, try another job</a:t>
            </a:r>
            <a:endParaRPr lang="en-US" dirty="0"/>
          </a:p>
        </p:txBody>
      </p:sp>
      <p:cxnSp>
        <p:nvCxnSpPr>
          <p:cNvPr id="11" name="Straight Arrow Connector 10"/>
          <p:cNvCxnSpPr>
            <a:stCxn id="5" idx="2"/>
            <a:endCxn id="6" idx="0"/>
          </p:cNvCxnSpPr>
          <p:nvPr/>
        </p:nvCxnSpPr>
        <p:spPr>
          <a:xfrm rot="5400000">
            <a:off x="3929058" y="2928934"/>
            <a:ext cx="428628" cy="15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rot="5400000">
            <a:off x="3929852" y="4571214"/>
            <a:ext cx="428628" cy="15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rot="5400000">
            <a:off x="3929852" y="5571346"/>
            <a:ext cx="428628" cy="15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6" idx="3"/>
            <a:endCxn id="9" idx="1"/>
          </p:cNvCxnSpPr>
          <p:nvPr/>
        </p:nvCxnSpPr>
        <p:spPr>
          <a:xfrm>
            <a:off x="5643570" y="3786190"/>
            <a:ext cx="357190" cy="35719"/>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500694" y="3357562"/>
            <a:ext cx="571504" cy="369332"/>
          </a:xfrm>
          <a:prstGeom prst="rect">
            <a:avLst/>
          </a:prstGeom>
          <a:noFill/>
        </p:spPr>
        <p:txBody>
          <a:bodyPr wrap="square" rtlCol="0">
            <a:spAutoFit/>
          </a:bodyPr>
          <a:lstStyle/>
          <a:p>
            <a:r>
              <a:rPr lang="en-IN" dirty="0" smtClean="0"/>
              <a:t>No</a:t>
            </a:r>
            <a:endParaRPr lang="en-US" dirty="0"/>
          </a:p>
        </p:txBody>
      </p:sp>
      <p:sp>
        <p:nvSpPr>
          <p:cNvPr id="22" name="TextBox 21"/>
          <p:cNvSpPr txBox="1"/>
          <p:nvPr/>
        </p:nvSpPr>
        <p:spPr>
          <a:xfrm>
            <a:off x="4214810" y="4357694"/>
            <a:ext cx="571504" cy="369332"/>
          </a:xfrm>
          <a:prstGeom prst="rect">
            <a:avLst/>
          </a:prstGeom>
          <a:noFill/>
        </p:spPr>
        <p:txBody>
          <a:bodyPr wrap="square" rtlCol="0">
            <a:spAutoFit/>
          </a:bodyPr>
          <a:lstStyle/>
          <a:p>
            <a:r>
              <a:rPr lang="en-IN" dirty="0" smtClean="0"/>
              <a:t>Yes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3337</Words>
  <Application>Microsoft Office PowerPoint</Application>
  <PresentationFormat>On-screen Show (4:3)</PresentationFormat>
  <Paragraphs>407</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Unit – II – Memory Management</vt:lpstr>
      <vt:lpstr>Memory Management (MM)</vt:lpstr>
      <vt:lpstr>Different Techniques of MM</vt:lpstr>
      <vt:lpstr>Four sections of MM techniques</vt:lpstr>
      <vt:lpstr>Single Contiguous MM</vt:lpstr>
      <vt:lpstr>Single Contiguous MM…</vt:lpstr>
      <vt:lpstr>Single Contiguous MM…</vt:lpstr>
      <vt:lpstr>Single Contiguous MM…</vt:lpstr>
      <vt:lpstr>Single Contiguous MM…</vt:lpstr>
      <vt:lpstr>Single Contiguous MM…</vt:lpstr>
      <vt:lpstr>Introduction to multiprogramming</vt:lpstr>
      <vt:lpstr>Introduction to multiprogramming…</vt:lpstr>
      <vt:lpstr>Introduction to multiprogramming…</vt:lpstr>
      <vt:lpstr>Introduction to multiprogramming…</vt:lpstr>
      <vt:lpstr>Introduction to multiprogramming…</vt:lpstr>
      <vt:lpstr>Introduction to multiprogramming…</vt:lpstr>
      <vt:lpstr>Partitioned Allocation</vt:lpstr>
      <vt:lpstr>Partitioned Allocation…</vt:lpstr>
      <vt:lpstr>Partitioned Allocation…</vt:lpstr>
      <vt:lpstr>Partitioned Allocation…</vt:lpstr>
      <vt:lpstr>Partitioned Allocation…</vt:lpstr>
      <vt:lpstr>Operating Systems – 7</vt:lpstr>
      <vt:lpstr>Partitioned Allocation</vt:lpstr>
      <vt:lpstr>Partitioned Allocation…</vt:lpstr>
      <vt:lpstr>Partitioned Allocation…</vt:lpstr>
      <vt:lpstr>Partitioned Allocation…</vt:lpstr>
      <vt:lpstr>Partitioned Allocation…</vt:lpstr>
      <vt:lpstr>Partitioned Allocation…</vt:lpstr>
      <vt:lpstr>Partitioned Allocation…</vt:lpstr>
      <vt:lpstr>Partitioned Allocation…</vt:lpstr>
      <vt:lpstr>Partitioned Allocation…</vt:lpstr>
      <vt:lpstr>Partitioned Allocation…</vt:lpstr>
      <vt:lpstr>Partitioned Allocation…</vt:lpstr>
      <vt:lpstr>Partitioned Allocation…</vt:lpstr>
      <vt:lpstr>Partitioned Allocation…</vt:lpstr>
      <vt:lpstr>Partitioned Allocation…</vt:lpstr>
      <vt:lpstr>Partitioned Allocation…</vt:lpstr>
      <vt:lpstr>Partitioned Allocation…</vt:lpstr>
      <vt:lpstr>Partitioned Allocation…</vt:lpstr>
      <vt:lpstr>Partitioned Allocation…</vt:lpstr>
      <vt:lpstr>Partitioned Allocation…</vt:lpstr>
      <vt:lpstr>Operating Systems - 8</vt:lpstr>
      <vt:lpstr>Relocatable Partitioned Memory Management</vt:lpstr>
      <vt:lpstr>Relocatable Partitioned Memory Management…</vt:lpstr>
      <vt:lpstr>Relocatable Partitioned Memory Management…</vt:lpstr>
      <vt:lpstr>Relocatable Partitioned Memory Management…</vt:lpstr>
      <vt:lpstr>Relocatable Partitioned Memory Management…</vt:lpstr>
      <vt:lpstr>Relocatable Partitioned Memory Management…</vt:lpstr>
      <vt:lpstr>Relocatable Partitioned Memory Management…</vt:lpstr>
      <vt:lpstr>Relocatable Partitioned Memory Management…</vt:lpstr>
      <vt:lpstr>Relocatable Partitioned Memory Management…</vt:lpstr>
      <vt:lpstr>Relocatable Partitioned Memory Management…</vt:lpstr>
      <vt:lpstr>Relocatable Partitioned Memory Management…</vt:lpstr>
      <vt:lpstr>Operating Systems-9</vt:lpstr>
      <vt:lpstr>Paged Memory Management</vt:lpstr>
      <vt:lpstr>Paged Memory Management…</vt:lpstr>
      <vt:lpstr>Paged Memory Management…</vt:lpstr>
      <vt:lpstr>Paged Memory Management…</vt:lpstr>
      <vt:lpstr>Paged Memory Management…</vt:lpstr>
      <vt:lpstr>Paged Memory Management…</vt:lpstr>
      <vt:lpstr>Paged Memory Management…</vt:lpstr>
      <vt:lpstr>Paged Memory Management…</vt:lpstr>
      <vt:lpstr>Paged Memory Management…</vt:lpstr>
      <vt:lpstr>Paged Memory Management…</vt:lpstr>
      <vt:lpstr>Paged Memory Management…</vt:lpstr>
      <vt:lpstr>Paged Memory Management…</vt:lpstr>
      <vt:lpstr>Paged Memory Management…</vt:lpstr>
      <vt:lpstr>Paged Memory Management…</vt:lpstr>
      <vt:lpstr>Address Space Allocation </vt:lpstr>
      <vt:lpstr>Paged Memory Management…</vt:lpstr>
      <vt:lpstr>Paged Memory Management…</vt:lpstr>
      <vt:lpstr>Paged Memory 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 6</dc:title>
  <dc:creator>ELCOT</dc:creator>
  <cp:lastModifiedBy>ELCOT</cp:lastModifiedBy>
  <cp:revision>47</cp:revision>
  <dcterms:created xsi:type="dcterms:W3CDTF">2020-08-19T13:20:53Z</dcterms:created>
  <dcterms:modified xsi:type="dcterms:W3CDTF">2020-10-26T11:22:59Z</dcterms:modified>
</cp:coreProperties>
</file>