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77" r:id="rId6"/>
    <p:sldId id="260" r:id="rId7"/>
    <p:sldId id="261" r:id="rId8"/>
    <p:sldId id="262" r:id="rId9"/>
    <p:sldId id="263" r:id="rId10"/>
    <p:sldId id="264" r:id="rId11"/>
    <p:sldId id="278" r:id="rId12"/>
    <p:sldId id="266" r:id="rId13"/>
    <p:sldId id="267"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CC"/>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t>08-08-2020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t>‹#›</a:t>
            </a:fld>
            <a:endParaRPr lang="en-IN"/>
          </a:p>
        </p:txBody>
      </p:sp>
    </p:spTree>
    <p:extLst>
      <p:ext uri="{BB962C8B-B14F-4D97-AF65-F5344CB8AC3E}">
        <p14:creationId xmlns:p14="http://schemas.microsoft.com/office/powerpoint/2010/main" val="2885687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t>08-08-2020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6541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t>08-08-2020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t>‹#›</a:t>
            </a:fld>
            <a:endParaRPr lang="en-IN"/>
          </a:p>
        </p:txBody>
      </p:sp>
    </p:spTree>
    <p:extLst>
      <p:ext uri="{BB962C8B-B14F-4D97-AF65-F5344CB8AC3E}">
        <p14:creationId xmlns:p14="http://schemas.microsoft.com/office/powerpoint/2010/main" val="117033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t>08-08-2020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754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t>08-08-2020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8931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t>08-08-2020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t>‹#›</a:t>
            </a:fld>
            <a:endParaRPr lang="en-IN"/>
          </a:p>
        </p:txBody>
      </p:sp>
    </p:spTree>
    <p:extLst>
      <p:ext uri="{BB962C8B-B14F-4D97-AF65-F5344CB8AC3E}">
        <p14:creationId xmlns:p14="http://schemas.microsoft.com/office/powerpoint/2010/main" val="1032133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t>08-08-2020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3571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t>08-08-2020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0740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t>08-08-2020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8732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t>08-08-2020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619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t>08-08-2020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t>‹#›</a:t>
            </a:fld>
            <a:endParaRPr lang="en-IN"/>
          </a:p>
        </p:txBody>
      </p:sp>
    </p:spTree>
    <p:extLst>
      <p:ext uri="{BB962C8B-B14F-4D97-AF65-F5344CB8AC3E}">
        <p14:creationId xmlns:p14="http://schemas.microsoft.com/office/powerpoint/2010/main" val="2936801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t>08-08-2020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494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t>08-08-2020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t>‹#›</a:t>
            </a:fld>
            <a:endParaRPr lang="en-IN"/>
          </a:p>
        </p:txBody>
      </p:sp>
    </p:spTree>
    <p:extLst>
      <p:ext uri="{BB962C8B-B14F-4D97-AF65-F5344CB8AC3E}">
        <p14:creationId xmlns:p14="http://schemas.microsoft.com/office/powerpoint/2010/main" val="1538896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t>08-08-2020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725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t>08-08-2020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8987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t>08-08-2020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t>‹#›</a:t>
            </a:fld>
            <a:endParaRPr lang="en-IN"/>
          </a:p>
        </p:txBody>
      </p:sp>
    </p:spTree>
    <p:extLst>
      <p:ext uri="{BB962C8B-B14F-4D97-AF65-F5344CB8AC3E}">
        <p14:creationId xmlns:p14="http://schemas.microsoft.com/office/powerpoint/2010/main" val="89037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t>08-08-2020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4544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t>08-08-2020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t>‹#›</a:t>
            </a:fld>
            <a:endParaRPr lang="en-IN"/>
          </a:p>
        </p:txBody>
      </p:sp>
    </p:spTree>
    <p:extLst>
      <p:ext uri="{BB962C8B-B14F-4D97-AF65-F5344CB8AC3E}">
        <p14:creationId xmlns:p14="http://schemas.microsoft.com/office/powerpoint/2010/main" val="3352162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t>08-08-2020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t>‹#›</a:t>
            </a:fld>
            <a:endParaRPr lang="en-IN"/>
          </a:p>
        </p:txBody>
      </p:sp>
    </p:spTree>
    <p:extLst>
      <p:ext uri="{BB962C8B-B14F-4D97-AF65-F5344CB8AC3E}">
        <p14:creationId xmlns:p14="http://schemas.microsoft.com/office/powerpoint/2010/main" val="526813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117909"/>
            <a:ext cx="6815669" cy="963619"/>
          </a:xfrm>
          <a:ln>
            <a:solidFill>
              <a:schemeClr val="bg1"/>
            </a:solidFill>
          </a:ln>
        </p:spPr>
        <p:txBody>
          <a:bodyPr/>
          <a:lstStyle/>
          <a:p>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400" b="1" dirty="0" smtClean="0">
                <a:solidFill>
                  <a:schemeClr val="accent4">
                    <a:lumMod val="50000"/>
                  </a:schemeClr>
                </a:solidFill>
              </a:rPr>
              <a:t/>
            </a:r>
            <a:br>
              <a:rPr lang="en-IN" sz="2400" b="1" dirty="0" smtClean="0">
                <a:solidFill>
                  <a:schemeClr val="accent4">
                    <a:lumMod val="50000"/>
                  </a:schemeClr>
                </a:solidFill>
              </a:rPr>
            </a:br>
            <a:r>
              <a:rPr lang="en-IN" sz="2400" b="1" dirty="0" smtClean="0">
                <a:solidFill>
                  <a:srgbClr val="FF0066"/>
                </a:solidFill>
              </a:rPr>
              <a:t>REGIONAL PLANNING</a:t>
            </a:r>
            <a:endParaRPr lang="en-IN" sz="2400" b="1" dirty="0">
              <a:solidFill>
                <a:srgbClr val="FF0066"/>
              </a:solidFill>
            </a:endParaRPr>
          </a:p>
        </p:txBody>
      </p:sp>
      <p:sp>
        <p:nvSpPr>
          <p:cNvPr id="3" name="Subtitle 2"/>
          <p:cNvSpPr>
            <a:spLocks noGrp="1"/>
          </p:cNvSpPr>
          <p:nvPr>
            <p:ph type="subTitle" idx="1"/>
          </p:nvPr>
        </p:nvSpPr>
        <p:spPr>
          <a:xfrm>
            <a:off x="2541313" y="2486973"/>
            <a:ext cx="6893137" cy="2057403"/>
          </a:xfrm>
        </p:spPr>
        <p:txBody>
          <a:bodyPr>
            <a:noAutofit/>
          </a:bodyPr>
          <a:lstStyle/>
          <a:p>
            <a:endParaRPr lang="en-IN" sz="1800" dirty="0" smtClean="0">
              <a:solidFill>
                <a:srgbClr val="7030A0"/>
              </a:solidFill>
              <a:latin typeface="Adobe Garamond Pro Bold" panose="02020702060506020403" pitchFamily="18" charset="0"/>
            </a:endParaRPr>
          </a:p>
          <a:p>
            <a:endParaRPr lang="en-IN" sz="1600" dirty="0">
              <a:solidFill>
                <a:srgbClr val="7030A0"/>
              </a:solidFill>
              <a:latin typeface="Adobe Garamond Pro Bold" panose="02020702060506020403" pitchFamily="18" charset="0"/>
            </a:endParaRPr>
          </a:p>
          <a:p>
            <a:endParaRPr lang="en-IN" sz="1600"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r>
              <a:rPr lang="en-IN" sz="1500" dirty="0" smtClean="0">
                <a:solidFill>
                  <a:srgbClr val="C00000"/>
                </a:solidFill>
                <a:latin typeface="Adobe Garamond Pro Bold" panose="02020702060506020403" pitchFamily="18" charset="0"/>
              </a:rPr>
              <a:t>Mrs.B.ANUSUYA</a:t>
            </a:r>
            <a:r>
              <a:rPr lang="en-IN" sz="1500" dirty="0">
                <a:solidFill>
                  <a:srgbClr val="C00000"/>
                </a:solidFill>
                <a:latin typeface="Adobe Garamond Pro Bold" panose="02020702060506020403" pitchFamily="18" charset="0"/>
              </a:rPr>
              <a:t>,</a:t>
            </a:r>
          </a:p>
          <a:p>
            <a:pPr lvl="1" algn="l"/>
            <a:r>
              <a:rPr lang="en-IN" sz="1500" dirty="0" smtClean="0">
                <a:solidFill>
                  <a:srgbClr val="C00000"/>
                </a:solidFill>
                <a:latin typeface="Adobe Garamond Pro Bold" panose="02020702060506020403" pitchFamily="18" charset="0"/>
              </a:rPr>
              <a:t>							Assistant </a:t>
            </a:r>
            <a:r>
              <a:rPr lang="en-IN" sz="1500" dirty="0">
                <a:solidFill>
                  <a:srgbClr val="C00000"/>
                </a:solidFill>
                <a:latin typeface="Adobe Garamond Pro Bold" panose="02020702060506020403" pitchFamily="18" charset="0"/>
              </a:rPr>
              <a:t>Professor &amp; Head,</a:t>
            </a:r>
          </a:p>
          <a:p>
            <a:pPr lvl="1" algn="l"/>
            <a:r>
              <a:rPr lang="en-IN" sz="1500" dirty="0" smtClean="0">
                <a:solidFill>
                  <a:srgbClr val="C00000"/>
                </a:solidFill>
                <a:latin typeface="Adobe Garamond Pro Bold" panose="02020702060506020403" pitchFamily="18" charset="0"/>
              </a:rPr>
              <a:t>							Department </a:t>
            </a:r>
            <a:r>
              <a:rPr lang="en-IN" sz="1500" dirty="0">
                <a:solidFill>
                  <a:srgbClr val="C00000"/>
                </a:solidFill>
                <a:latin typeface="Adobe Garamond Pro Bold" panose="02020702060506020403" pitchFamily="18" charset="0"/>
              </a:rPr>
              <a:t>of Geography,</a:t>
            </a:r>
          </a:p>
          <a:p>
            <a:pPr lvl="1" algn="l"/>
            <a:r>
              <a:rPr lang="en-IN" sz="1500" dirty="0" smtClean="0">
                <a:solidFill>
                  <a:srgbClr val="C00000"/>
                </a:solidFill>
                <a:latin typeface="Adobe Garamond Pro Bold" panose="02020702060506020403" pitchFamily="18" charset="0"/>
              </a:rPr>
              <a:t>							Government </a:t>
            </a:r>
            <a:r>
              <a:rPr lang="en-IN" sz="1500" dirty="0">
                <a:solidFill>
                  <a:srgbClr val="C00000"/>
                </a:solidFill>
                <a:latin typeface="Adobe Garamond Pro Bold" panose="02020702060506020403" pitchFamily="18" charset="0"/>
              </a:rPr>
              <a:t>College for Women (A),</a:t>
            </a:r>
          </a:p>
          <a:p>
            <a:pPr lvl="1" algn="l"/>
            <a:r>
              <a:rPr lang="en-IN" sz="1500" dirty="0" smtClean="0">
                <a:solidFill>
                  <a:srgbClr val="C00000"/>
                </a:solidFill>
                <a:latin typeface="Adobe Garamond Pro Bold" panose="02020702060506020403" pitchFamily="18" charset="0"/>
              </a:rPr>
              <a:t>							Kumbakonam</a:t>
            </a:r>
            <a:r>
              <a:rPr lang="en-IN" sz="1500" dirty="0">
                <a:solidFill>
                  <a:srgbClr val="C00000"/>
                </a:solidFill>
                <a:latin typeface="Adobe Garamond Pro Bold" panose="02020702060506020403" pitchFamily="18" charset="0"/>
              </a:rPr>
              <a:t>.</a:t>
            </a:r>
          </a:p>
        </p:txBody>
      </p:sp>
      <p:sp>
        <p:nvSpPr>
          <p:cNvPr id="4" name="Rounded Rectangle 3"/>
          <p:cNvSpPr/>
          <p:nvPr/>
        </p:nvSpPr>
        <p:spPr>
          <a:xfrm>
            <a:off x="1395982" y="121828"/>
            <a:ext cx="8836325" cy="1112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p>
          <a:p>
            <a:pPr algn="ctr"/>
            <a:r>
              <a:rPr lang="en-IN" sz="2000" dirty="0" smtClean="0">
                <a:solidFill>
                  <a:srgbClr val="660066"/>
                </a:solidFill>
                <a:latin typeface="Britannic Bold" panose="020B0903060703020204" pitchFamily="34" charset="0"/>
                <a:ea typeface="Adobe Fan Heiti Std B" panose="020B0700000000000000" pitchFamily="34" charset="-128"/>
              </a:rPr>
              <a:t>DEPARTMENT OF GEOGRAPHY</a:t>
            </a:r>
          </a:p>
          <a:p>
            <a:pPr algn="ctr"/>
            <a:endParaRPr lang="en-IN" dirty="0">
              <a:solidFill>
                <a:srgbClr val="00B050"/>
              </a:solidFill>
            </a:endParaRPr>
          </a:p>
        </p:txBody>
      </p:sp>
      <p:sp>
        <p:nvSpPr>
          <p:cNvPr id="6" name="Rectangle 5"/>
          <p:cNvSpPr/>
          <p:nvPr/>
        </p:nvSpPr>
        <p:spPr>
          <a:xfrm>
            <a:off x="3273552" y="1627632"/>
            <a:ext cx="5632704"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rgbClr val="0070C0"/>
                </a:solidFill>
              </a:rPr>
              <a:t>II – M.Sc - Geography, Elective course (EC)</a:t>
            </a:r>
            <a:endParaRPr lang="en-IN" sz="2000" b="1" dirty="0">
              <a:solidFill>
                <a:srgbClr val="0070C0"/>
              </a:solidFill>
            </a:endParaRPr>
          </a:p>
        </p:txBody>
      </p:sp>
    </p:spTree>
    <p:extLst>
      <p:ext uri="{BB962C8B-B14F-4D97-AF65-F5344CB8AC3E}">
        <p14:creationId xmlns:p14="http://schemas.microsoft.com/office/powerpoint/2010/main" val="4228672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068" y="1188720"/>
            <a:ext cx="10929092" cy="4617720"/>
          </a:xfrm>
        </p:spPr>
        <p:txBody>
          <a:bodyPr>
            <a:normAutofit/>
          </a:bodyPr>
          <a:lstStyle/>
          <a:p>
            <a:pPr>
              <a:buFont typeface="Wingdings" panose="05000000000000000000" pitchFamily="2" charset="2"/>
              <a:buChar char="v"/>
            </a:pPr>
            <a:r>
              <a:rPr lang="en-IN" dirty="0" smtClean="0">
                <a:solidFill>
                  <a:srgbClr val="FF0000"/>
                </a:solidFill>
              </a:rPr>
              <a:t>           </a:t>
            </a:r>
            <a:r>
              <a:rPr lang="en-IN" b="1" dirty="0" smtClean="0"/>
              <a:t>Global </a:t>
            </a:r>
            <a:r>
              <a:rPr lang="en-IN" b="1" dirty="0"/>
              <a:t>supply chains have challenged several dimensions of the growth poles theory since growth and linkages generated by a core industry could concern activities located elsewhere.</a:t>
            </a:r>
          </a:p>
          <a:p>
            <a:pPr>
              <a:buFont typeface="Wingdings" panose="05000000000000000000" pitchFamily="2" charset="2"/>
              <a:buChar char="v"/>
            </a:pPr>
            <a:r>
              <a:rPr lang="en-IN" b="1" dirty="0" smtClean="0"/>
              <a:t>              Generally </a:t>
            </a:r>
            <a:r>
              <a:rPr lang="en-IN" b="1" dirty="0"/>
              <a:t>such a growth steals the development of hinterland and leads to skewed pattern of development. Growth generally does not take place simultaneously at all places but is concentrated in few places. Such places are called growth poles and growth centres. The theory of growth pole and growth centres may be successfully applied to attain a balanced regional development.</a:t>
            </a:r>
          </a:p>
          <a:p>
            <a:pPr>
              <a:buFont typeface="Wingdings" panose="05000000000000000000" pitchFamily="2" charset="2"/>
              <a:buChar char="v"/>
            </a:pPr>
            <a:r>
              <a:rPr lang="en-IN" b="1" dirty="0" smtClean="0"/>
              <a:t>   </a:t>
            </a:r>
            <a:r>
              <a:rPr lang="en-IN" b="1" dirty="0"/>
              <a:t>Growth centres and growth poles theory is very attractive for a regional planner due to the concepts used in the theory.</a:t>
            </a:r>
          </a:p>
          <a:p>
            <a:pPr marL="0" indent="0">
              <a:buNone/>
            </a:pPr>
            <a:r>
              <a:rPr lang="en-IN" b="1" dirty="0" smtClean="0"/>
              <a:t>             </a:t>
            </a:r>
            <a:endParaRPr lang="en-IN" b="1" dirty="0">
              <a:solidFill>
                <a:srgbClr val="FF0000"/>
              </a:solidFill>
            </a:endParaRPr>
          </a:p>
        </p:txBody>
      </p:sp>
      <p:sp>
        <p:nvSpPr>
          <p:cNvPr id="4" name="Rectangle 3"/>
          <p:cNvSpPr/>
          <p:nvPr/>
        </p:nvSpPr>
        <p:spPr>
          <a:xfrm>
            <a:off x="1138136" y="758757"/>
            <a:ext cx="10000034" cy="1439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021244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0" y="749808"/>
            <a:ext cx="9890757" cy="5126060"/>
          </a:xfrm>
        </p:spPr>
        <p:txBody>
          <a:bodyPr>
            <a:normAutofit/>
          </a:bodyPr>
          <a:lstStyle/>
          <a:p>
            <a:pPr fontAlgn="base"/>
            <a:r>
              <a:rPr lang="en-IN" b="1" dirty="0" smtClean="0"/>
              <a:t>Most </a:t>
            </a:r>
            <a:r>
              <a:rPr lang="en-IN" b="1" dirty="0"/>
              <a:t>important is the promise of trickle down in future. As according to this concept over a period of time, </a:t>
            </a:r>
            <a:r>
              <a:rPr lang="en-IN" b="1" dirty="0" err="1" smtClean="0"/>
              <a:t>deglomeration</a:t>
            </a:r>
            <a:r>
              <a:rPr lang="en-IN" b="1" dirty="0" smtClean="0"/>
              <a:t> </a:t>
            </a:r>
            <a:r>
              <a:rPr lang="en-IN" b="1" dirty="0"/>
              <a:t>economies start functioning on a pole when it grows excessively due to factors like</a:t>
            </a:r>
          </a:p>
          <a:p>
            <a:pPr marL="0" indent="0" fontAlgn="base">
              <a:buNone/>
            </a:pPr>
            <a:r>
              <a:rPr lang="en-IN" b="1" dirty="0"/>
              <a:t>Congestion, traffic problems</a:t>
            </a:r>
          </a:p>
          <a:p>
            <a:pPr fontAlgn="base"/>
            <a:r>
              <a:rPr lang="en-IN" b="1" dirty="0"/>
              <a:t>ii. High population density</a:t>
            </a:r>
          </a:p>
          <a:p>
            <a:pPr fontAlgn="base"/>
            <a:r>
              <a:rPr lang="en-IN" b="1" dirty="0"/>
              <a:t>iii. High prices of land and inputs</a:t>
            </a:r>
          </a:p>
          <a:p>
            <a:pPr fontAlgn="base"/>
            <a:r>
              <a:rPr lang="en-IN" b="1" dirty="0"/>
              <a:t>iv. Limitation of the expansion of the market.</a:t>
            </a:r>
          </a:p>
          <a:p>
            <a:r>
              <a:rPr lang="en-IN" b="1" dirty="0"/>
              <a:t>Hence, for a successful planning, it is necessary that the trickle down from the poles is facilitated and polarization is contained beyond a limit by way of suitable planning for the region.</a:t>
            </a:r>
          </a:p>
          <a:p>
            <a:endParaRPr lang="en-IN" dirty="0"/>
          </a:p>
        </p:txBody>
      </p:sp>
    </p:spTree>
    <p:extLst>
      <p:ext uri="{BB962C8B-B14F-4D97-AF65-F5344CB8AC3E}">
        <p14:creationId xmlns:p14="http://schemas.microsoft.com/office/powerpoint/2010/main" val="3587375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3816" y="1014985"/>
            <a:ext cx="10643615" cy="5230368"/>
          </a:xfrm>
        </p:spPr>
        <p:txBody>
          <a:bodyPr>
            <a:normAutofit/>
          </a:bodyPr>
          <a:lstStyle/>
          <a:p>
            <a:pPr fontAlgn="base">
              <a:buFont typeface="Wingdings" panose="05000000000000000000" pitchFamily="2" charset="2"/>
              <a:buChar char="Ø"/>
            </a:pPr>
            <a:r>
              <a:rPr lang="en-IN" sz="2800" dirty="0" smtClean="0"/>
              <a:t>               </a:t>
            </a:r>
            <a:r>
              <a:rPr lang="en-IN" sz="2800" b="1" dirty="0" smtClean="0"/>
              <a:t>The </a:t>
            </a:r>
            <a:r>
              <a:rPr lang="en-IN" sz="2800" b="1" dirty="0"/>
              <a:t>industries start moving towards hinterland. This aspect has led to most of the developing, underdeveloped as well as developed countries of the world to adopt this model for regional planning. </a:t>
            </a:r>
          </a:p>
          <a:p>
            <a:pPr fontAlgn="base">
              <a:buFont typeface="Wingdings" panose="05000000000000000000" pitchFamily="2" charset="2"/>
              <a:buChar char="Ø"/>
            </a:pPr>
            <a:r>
              <a:rPr lang="en-IN" sz="2800" b="1" dirty="0"/>
              <a:t>                  Therefore to attain a balanced regional development the theory of growth pole suggest that some places in the backward regions must be selected and developed as poles. This actually means creating structural economic disparities deliberately but this will be of worth as the development of growth poles in the backward region will have two effects</a:t>
            </a:r>
          </a:p>
          <a:p>
            <a:pPr marL="0" indent="0" algn="just">
              <a:buNone/>
            </a:pPr>
            <a:endParaRPr lang="en-IN" sz="2800" b="1" i="1" dirty="0" smtClean="0">
              <a:solidFill>
                <a:srgbClr val="002060"/>
              </a:solidFill>
              <a:latin typeface="Calibri Light" panose="020F0302020204030204"/>
            </a:endParaRPr>
          </a:p>
        </p:txBody>
      </p:sp>
    </p:spTree>
    <p:extLst>
      <p:ext uri="{BB962C8B-B14F-4D97-AF65-F5344CB8AC3E}">
        <p14:creationId xmlns:p14="http://schemas.microsoft.com/office/powerpoint/2010/main" val="3296072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512" y="960120"/>
            <a:ext cx="10817352" cy="5221224"/>
          </a:xfrm>
        </p:spPr>
        <p:txBody>
          <a:bodyPr/>
          <a:lstStyle/>
          <a:p>
            <a:pPr fontAlgn="base"/>
            <a:r>
              <a:rPr lang="en-IN" dirty="0"/>
              <a:t>i. </a:t>
            </a:r>
            <a:r>
              <a:rPr lang="en-IN" b="1" dirty="0"/>
              <a:t>It will result in higher average income of the region.</a:t>
            </a:r>
          </a:p>
          <a:p>
            <a:pPr fontAlgn="base"/>
            <a:r>
              <a:rPr lang="en-IN" b="1" dirty="0"/>
              <a:t>ii. It will send impulses of economic and industrial pulses throughout region by trickledown effect.</a:t>
            </a:r>
          </a:p>
          <a:p>
            <a:endParaRPr lang="en-IN" dirty="0"/>
          </a:p>
        </p:txBody>
      </p:sp>
    </p:spTree>
    <p:extLst>
      <p:ext uri="{BB962C8B-B14F-4D97-AF65-F5344CB8AC3E}">
        <p14:creationId xmlns:p14="http://schemas.microsoft.com/office/powerpoint/2010/main" val="1345450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713" y="3054096"/>
            <a:ext cx="6455664" cy="111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000" b="1" dirty="0" smtClean="0">
                <a:solidFill>
                  <a:srgbClr val="FF0066"/>
                </a:solidFill>
                <a:latin typeface="Adobe Caslon Pro Bold" panose="0205070206050A020403" pitchFamily="18" charset="0"/>
              </a:rPr>
              <a:t>Thank you</a:t>
            </a:r>
            <a:endParaRPr lang="en-IN" sz="8000" b="1" dirty="0">
              <a:solidFill>
                <a:srgbClr val="FF0066"/>
              </a:solidFill>
              <a:latin typeface="Adobe Caslon Pro Bold" panose="0205070206050A020403" pitchFamily="18" charset="0"/>
            </a:endParaRPr>
          </a:p>
        </p:txBody>
      </p:sp>
    </p:spTree>
    <p:extLst>
      <p:ext uri="{BB962C8B-B14F-4D97-AF65-F5344CB8AC3E}">
        <p14:creationId xmlns:p14="http://schemas.microsoft.com/office/powerpoint/2010/main" val="1572675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solidFill>
                  <a:srgbClr val="C00000"/>
                </a:solidFill>
                <a:latin typeface="Calibri Light" panose="020F0302020204030204"/>
              </a:rPr>
              <a:t>GROWTH POLE AND GROWTH CENTRE - MODELS</a:t>
            </a:r>
            <a:endParaRPr lang="en-IN" dirty="0">
              <a:solidFill>
                <a:srgbClr val="C00000"/>
              </a:solidFill>
              <a:latin typeface="Calibri Light" panose="020F0302020204030204"/>
            </a:endParaRPr>
          </a:p>
        </p:txBody>
      </p:sp>
      <p:sp>
        <p:nvSpPr>
          <p:cNvPr id="3" name="Content Placeholder 2"/>
          <p:cNvSpPr>
            <a:spLocks noGrp="1"/>
          </p:cNvSpPr>
          <p:nvPr>
            <p:ph idx="1"/>
          </p:nvPr>
        </p:nvSpPr>
        <p:spPr>
          <a:xfrm>
            <a:off x="998220" y="2483780"/>
            <a:ext cx="10195560" cy="3185500"/>
          </a:xfrm>
        </p:spPr>
        <p:txBody>
          <a:bodyPr>
            <a:normAutofit lnSpcReduction="10000"/>
          </a:bodyPr>
          <a:lstStyle/>
          <a:p>
            <a:pPr marL="0" indent="0" algn="just">
              <a:lnSpc>
                <a:spcPct val="150000"/>
              </a:lnSpc>
              <a:buNone/>
            </a:pPr>
            <a:r>
              <a:rPr lang="en-US" b="1" dirty="0" smtClean="0"/>
              <a:t>             </a:t>
            </a:r>
            <a:r>
              <a:rPr lang="en-US" sz="2800" b="1" dirty="0" smtClean="0"/>
              <a:t>Growth</a:t>
            </a:r>
            <a:r>
              <a:rPr lang="en-US" sz="2800" b="1" dirty="0"/>
              <a:t> generally does not take place simultaneously at all places but is concentrated in few places. Such places are called growth poles and growth </a:t>
            </a:r>
            <a:r>
              <a:rPr lang="en-US" sz="2800" b="1" dirty="0" smtClean="0"/>
              <a:t>centers. </a:t>
            </a:r>
            <a:r>
              <a:rPr lang="en-US" sz="2800" b="1" dirty="0"/>
              <a:t>The theory of growth pole and growth </a:t>
            </a:r>
            <a:r>
              <a:rPr lang="en-US" sz="2800" b="1" dirty="0" smtClean="0"/>
              <a:t>centers</a:t>
            </a:r>
            <a:r>
              <a:rPr lang="en-US" sz="2800" b="1" dirty="0"/>
              <a:t> may be successfully applied to attain a balanced regional development</a:t>
            </a:r>
            <a:r>
              <a:rPr lang="en-US" sz="2000" b="1" dirty="0"/>
              <a:t>.</a:t>
            </a:r>
            <a:endParaRPr lang="en-IN" sz="2000" b="1" dirty="0"/>
          </a:p>
        </p:txBody>
      </p:sp>
    </p:spTree>
    <p:extLst>
      <p:ext uri="{BB962C8B-B14F-4D97-AF65-F5344CB8AC3E}">
        <p14:creationId xmlns:p14="http://schemas.microsoft.com/office/powerpoint/2010/main" val="1385866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8096" y="640080"/>
            <a:ext cx="10689336" cy="56052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smtClean="0">
                <a:solidFill>
                  <a:schemeClr val="tx1"/>
                </a:solidFill>
              </a:rPr>
              <a:t>                    </a:t>
            </a:r>
            <a:r>
              <a:rPr lang="en-US" sz="2400" b="1" dirty="0" smtClean="0">
                <a:solidFill>
                  <a:schemeClr val="tx1"/>
                </a:solidFill>
              </a:rPr>
              <a:t>Economic </a:t>
            </a:r>
            <a:r>
              <a:rPr lang="en-US" sz="2400" b="1" dirty="0">
                <a:solidFill>
                  <a:schemeClr val="tx1"/>
                </a:solidFill>
              </a:rPr>
              <a:t>development is always an uneven spatial process. However, economic theories used to neglect geographical concentration of activities and explain development in an abstract and ideal world. In the 1950s, François Perroux and his disciples developed a concept of unbalanced economic development: growth poles (pôles de croissance). Although originally growth poles were not defined in geographical settings, the idea was soon developed and modified as a theory and strategy of regional development, and widely adopted in policy arenas throughout the world in the 1960s and 1970s. </a:t>
            </a:r>
            <a:endParaRPr lang="en-IN" sz="2400" b="1" dirty="0" smtClean="0">
              <a:solidFill>
                <a:schemeClr val="tx1"/>
              </a:solidFill>
              <a:latin typeface="Calibri Light" panose="020F0302020204030204"/>
            </a:endParaRPr>
          </a:p>
        </p:txBody>
      </p:sp>
    </p:spTree>
    <p:extLst>
      <p:ext uri="{BB962C8B-B14F-4D97-AF65-F5344CB8AC3E}">
        <p14:creationId xmlns:p14="http://schemas.microsoft.com/office/powerpoint/2010/main" val="2492738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9226" y="1215957"/>
            <a:ext cx="9990306" cy="30817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200000"/>
              </a:lnSpc>
              <a:buFont typeface="Wingdings" panose="05000000000000000000" pitchFamily="2" charset="2"/>
              <a:buChar char="Ø"/>
            </a:pPr>
            <a:r>
              <a:rPr lang="en-IN" sz="2000" b="1" dirty="0" smtClean="0">
                <a:solidFill>
                  <a:srgbClr val="FF0000"/>
                </a:solidFill>
                <a:latin typeface="Bell MT" panose="02020503060305020303" pitchFamily="18" charset="0"/>
              </a:rPr>
              <a:t> </a:t>
            </a:r>
            <a:endParaRPr lang="en-IN" dirty="0">
              <a:latin typeface="Bell MT" panose="02020503060305020303" pitchFamily="18" charset="0"/>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696" y="2068063"/>
            <a:ext cx="9525000" cy="3800475"/>
          </a:xfrm>
          <a:prstGeom prst="rect">
            <a:avLst/>
          </a:prstGeom>
        </p:spPr>
      </p:pic>
      <p:sp>
        <p:nvSpPr>
          <p:cNvPr id="30" name="Rounded Rectangle 29"/>
          <p:cNvSpPr/>
          <p:nvPr/>
        </p:nvSpPr>
        <p:spPr>
          <a:xfrm>
            <a:off x="996696" y="713232"/>
            <a:ext cx="10092836" cy="8521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rgbClr val="FF0000"/>
                </a:solidFill>
              </a:rPr>
              <a:t>GROWTH POLE AND GROWTH CENTRE - MODELS</a:t>
            </a:r>
          </a:p>
        </p:txBody>
      </p:sp>
    </p:spTree>
    <p:extLst>
      <p:ext uri="{BB962C8B-B14F-4D97-AF65-F5344CB8AC3E}">
        <p14:creationId xmlns:p14="http://schemas.microsoft.com/office/powerpoint/2010/main" val="3639834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240" y="658368"/>
            <a:ext cx="10607040" cy="5568696"/>
          </a:xfrm>
        </p:spPr>
        <p:txBody>
          <a:bodyPr>
            <a:normAutofit fontScale="85000" lnSpcReduction="10000"/>
          </a:bodyPr>
          <a:lstStyle/>
          <a:p>
            <a:pPr marL="0" indent="0">
              <a:lnSpc>
                <a:spcPct val="200000"/>
              </a:lnSpc>
              <a:buNone/>
            </a:pPr>
            <a:r>
              <a:rPr lang="en-US" b="1" dirty="0" smtClean="0">
                <a:solidFill>
                  <a:schemeClr val="tx1"/>
                </a:solidFill>
              </a:rPr>
              <a:t>           In </a:t>
            </a:r>
            <a:r>
              <a:rPr lang="en-US" b="1" dirty="0">
                <a:solidFill>
                  <a:schemeClr val="tx1"/>
                </a:solidFill>
              </a:rPr>
              <a:t>transforming from a theoretical idea to a practical instrument and gaining public popularity, growth poles lost their original meaning and intellectual rigor. In the 1980s, most growth pole projects were abandoned for failing to achieve their initial goals, although some policy targets had unrealistic expectations</a:t>
            </a:r>
            <a:r>
              <a:rPr lang="en-US" b="1" dirty="0" smtClean="0">
                <a:solidFill>
                  <a:schemeClr val="tx1"/>
                </a:solidFill>
              </a:rPr>
              <a:t>.</a:t>
            </a:r>
            <a:endParaRPr lang="en-IN" b="1" dirty="0" smtClean="0">
              <a:solidFill>
                <a:schemeClr val="tx1"/>
              </a:solidFill>
            </a:endParaRPr>
          </a:p>
          <a:p>
            <a:pPr marL="0" indent="0">
              <a:lnSpc>
                <a:spcPct val="200000"/>
              </a:lnSpc>
              <a:buNone/>
            </a:pPr>
            <a:r>
              <a:rPr lang="en-IN" b="1" dirty="0" smtClean="0"/>
              <a:t>             Core </a:t>
            </a:r>
            <a:r>
              <a:rPr lang="en-IN" b="1" dirty="0"/>
              <a:t>industries can involve a wide variety of sectors such as automotive, aeronautical, agribusiness, electronics, steel, petrochemical, etc. Direct effects imply the core industry purchasing goods and services from its suppliers (upstream linked industries), or providing goods and services to its customers (downstream linked industries). </a:t>
            </a:r>
            <a:endParaRPr lang="en-IN" b="1" dirty="0">
              <a:solidFill>
                <a:schemeClr val="tx1"/>
              </a:solidFill>
              <a:latin typeface="Calibri Light" panose="020F0302020204030204"/>
            </a:endParaRPr>
          </a:p>
          <a:p>
            <a:endParaRPr lang="en-IN" b="1" dirty="0"/>
          </a:p>
        </p:txBody>
      </p:sp>
    </p:spTree>
    <p:extLst>
      <p:ext uri="{BB962C8B-B14F-4D97-AF65-F5344CB8AC3E}">
        <p14:creationId xmlns:p14="http://schemas.microsoft.com/office/powerpoint/2010/main" val="475189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2104" y="758952"/>
            <a:ext cx="10427273" cy="53659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Wingdings" panose="05000000000000000000" pitchFamily="2" charset="2"/>
              <a:buChar char="Ø"/>
            </a:pPr>
            <a:endParaRPr lang="en-IN" sz="2000" b="1" dirty="0" smtClean="0">
              <a:solidFill>
                <a:srgbClr val="FF0000"/>
              </a:solidFill>
              <a:latin typeface="Calibri Light" panose="020F0302020204030204"/>
            </a:endParaRPr>
          </a:p>
          <a:p>
            <a:pPr marL="342900" indent="-342900">
              <a:lnSpc>
                <a:spcPct val="150000"/>
              </a:lnSpc>
              <a:buFont typeface="Wingdings" panose="05000000000000000000" pitchFamily="2" charset="2"/>
              <a:buChar char="Ø"/>
            </a:pPr>
            <a:endParaRPr lang="en-IN" sz="2000" b="1" dirty="0">
              <a:solidFill>
                <a:srgbClr val="FF0000"/>
              </a:solidFill>
              <a:latin typeface="Calibri Light" panose="020F0302020204030204"/>
            </a:endParaRPr>
          </a:p>
          <a:p>
            <a:pPr>
              <a:lnSpc>
                <a:spcPct val="150000"/>
              </a:lnSpc>
            </a:pPr>
            <a:r>
              <a:rPr lang="en-IN" sz="2000" b="1" dirty="0" smtClean="0">
                <a:solidFill>
                  <a:schemeClr val="tx1"/>
                </a:solidFill>
                <a:latin typeface="Calibri Light" panose="020F0302020204030204"/>
              </a:rPr>
              <a:t>             </a:t>
            </a:r>
            <a:endParaRPr lang="en-IN" sz="2000" b="1"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004887"/>
            <a:ext cx="6096000" cy="4848225"/>
          </a:xfrm>
          <a:prstGeom prst="rect">
            <a:avLst/>
          </a:prstGeom>
        </p:spPr>
      </p:pic>
    </p:spTree>
    <p:extLst>
      <p:ext uri="{BB962C8B-B14F-4D97-AF65-F5344CB8AC3E}">
        <p14:creationId xmlns:p14="http://schemas.microsoft.com/office/powerpoint/2010/main" val="3597073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4713" y="2578608"/>
            <a:ext cx="3099815" cy="3026664"/>
          </a:xfrm>
        </p:spPr>
      </p:pic>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344" y="1938528"/>
            <a:ext cx="5131879" cy="4443985"/>
          </a:xfrm>
          <a:prstGeom prst="rect">
            <a:avLst/>
          </a:prstGeom>
        </p:spPr>
      </p:pic>
      <p:sp>
        <p:nvSpPr>
          <p:cNvPr id="6" name="Rounded Rectangle 5"/>
          <p:cNvSpPr/>
          <p:nvPr/>
        </p:nvSpPr>
        <p:spPr>
          <a:xfrm>
            <a:off x="1124712" y="877824"/>
            <a:ext cx="9857232" cy="9784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rgbClr val="FF0000"/>
                </a:solidFill>
              </a:rPr>
              <a:t>GROWTH POLE AND GROWTH CENTRE - MODELS</a:t>
            </a:r>
            <a:endParaRPr lang="en-IN" sz="2800" dirty="0">
              <a:solidFill>
                <a:srgbClr val="FF0000"/>
              </a:solidFill>
            </a:endParaRPr>
          </a:p>
        </p:txBody>
      </p:sp>
    </p:spTree>
    <p:extLst>
      <p:ext uri="{BB962C8B-B14F-4D97-AF65-F5344CB8AC3E}">
        <p14:creationId xmlns:p14="http://schemas.microsoft.com/office/powerpoint/2010/main" val="60440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04672" y="822960"/>
            <a:ext cx="10597896" cy="5358384"/>
          </a:xfrm>
        </p:spPr>
        <p:txBody>
          <a:bodyPr/>
          <a:lstStyle/>
          <a:p>
            <a:r>
              <a:rPr lang="en-IN" b="1" dirty="0" smtClean="0"/>
              <a:t>             The </a:t>
            </a:r>
            <a:r>
              <a:rPr lang="en-IN" b="1" dirty="0"/>
              <a:t>central idea of the growth poles theory is that economic development, or growth, is not uniform over an entire region, but instead takes place around a specific pole (or cluster). This pole is often characterized by core (key) industries around which linked industries develop, mainly through direct and indirect effects</a:t>
            </a:r>
            <a:r>
              <a:rPr lang="en-IN" b="1" dirty="0" smtClean="0"/>
              <a:t>.</a:t>
            </a:r>
          </a:p>
          <a:p>
            <a:r>
              <a:rPr lang="en-IN" b="1" dirty="0" smtClean="0"/>
              <a:t>            Indirect </a:t>
            </a:r>
            <a:r>
              <a:rPr lang="en-IN" b="1" dirty="0"/>
              <a:t>effects can involve the demand for goods and services by people employed by the core and linked industries supporting the development and expansion of economic activities such as retail.</a:t>
            </a:r>
          </a:p>
          <a:p>
            <a:r>
              <a:rPr lang="en-IN" b="1" dirty="0" smtClean="0"/>
              <a:t>            The </a:t>
            </a:r>
            <a:r>
              <a:rPr lang="en-IN" b="1" dirty="0"/>
              <a:t>expansion of the core industry implies the expansion of output, employment, related investments, as well as new technologies and new industrial sectors. </a:t>
            </a:r>
          </a:p>
        </p:txBody>
      </p:sp>
    </p:spTree>
    <p:extLst>
      <p:ext uri="{BB962C8B-B14F-4D97-AF65-F5344CB8AC3E}">
        <p14:creationId xmlns:p14="http://schemas.microsoft.com/office/powerpoint/2010/main" val="3209223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530352"/>
            <a:ext cx="10917936" cy="5705856"/>
          </a:xfrm>
        </p:spPr>
        <p:txBody>
          <a:bodyPr>
            <a:noAutofit/>
          </a:bodyPr>
          <a:lstStyle/>
          <a:p>
            <a:pPr marL="0" indent="0">
              <a:lnSpc>
                <a:spcPct val="200000"/>
              </a:lnSpc>
              <a:buNone/>
            </a:pPr>
            <a:r>
              <a:rPr lang="en-IN" sz="2000" b="1" dirty="0" smtClean="0">
                <a:solidFill>
                  <a:srgbClr val="FF0000"/>
                </a:solidFill>
                <a:latin typeface="Calibri Light" panose="020F0302020204030204"/>
              </a:rPr>
              <a:t>           </a:t>
            </a:r>
            <a:endParaRPr lang="en-IN" sz="2000" dirty="0" smtClean="0">
              <a:solidFill>
                <a:schemeClr val="tx1"/>
              </a:solidFill>
              <a:latin typeface="Adobe Garamond Pro Bold" panose="020207020605060204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52" y="329184"/>
            <a:ext cx="11210544" cy="6062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101432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829</TotalTime>
  <Words>686</Words>
  <Application>Microsoft Office PowerPoint</Application>
  <PresentationFormat>Widescreen</PresentationFormat>
  <Paragraphs>42</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Adobe Fan Heiti Std B</vt:lpstr>
      <vt:lpstr>Adobe Caslon Pro Bold</vt:lpstr>
      <vt:lpstr>Adobe Garamond Pro Bold</vt:lpstr>
      <vt:lpstr>Arial</vt:lpstr>
      <vt:lpstr>Bell MT</vt:lpstr>
      <vt:lpstr>Britannic Bold</vt:lpstr>
      <vt:lpstr>Calibri</vt:lpstr>
      <vt:lpstr>Calibri Light</vt:lpstr>
      <vt:lpstr>Garamond</vt:lpstr>
      <vt:lpstr>Wingdings</vt:lpstr>
      <vt:lpstr>Organic</vt:lpstr>
      <vt:lpstr>        REGIONAL PLANNING</vt:lpstr>
      <vt:lpstr>GROWTH POLE AND GROWTH CENTRE -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 M.Sc., GEOGRAPHY Elective Course(EC)  GEOGRAPHY OF REGIONAL PLANNING</dc:title>
  <dc:creator>Srinath shree</dc:creator>
  <cp:lastModifiedBy>Srinath shree</cp:lastModifiedBy>
  <cp:revision>151</cp:revision>
  <dcterms:created xsi:type="dcterms:W3CDTF">2020-08-03T16:47:27Z</dcterms:created>
  <dcterms:modified xsi:type="dcterms:W3CDTF">2020-08-08T05:32:49Z</dcterms:modified>
</cp:coreProperties>
</file>