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2"/>
    <p:sldId id="257" r:id="rId3"/>
    <p:sldId id="282" r:id="rId4"/>
    <p:sldId id="288" r:id="rId5"/>
    <p:sldId id="283" r:id="rId6"/>
    <p:sldId id="284" r:id="rId7"/>
    <p:sldId id="289" r:id="rId8"/>
    <p:sldId id="285" r:id="rId9"/>
    <p:sldId id="287" r:id="rId10"/>
    <p:sldId id="258" r:id="rId11"/>
    <p:sldId id="259" r:id="rId12"/>
    <p:sldId id="277" r:id="rId13"/>
    <p:sldId id="260" r:id="rId14"/>
    <p:sldId id="261" r:id="rId15"/>
    <p:sldId id="267" r:id="rId16"/>
    <p:sldId id="27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B50B"/>
    <a:srgbClr val="FF0066"/>
    <a:srgbClr val="0000CC"/>
    <a:srgbClr val="6600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8" d="100"/>
          <a:sy n="68" d="100"/>
        </p:scale>
        <p:origin x="-798"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A96D60-3EFE-4EC1-BF54-502A5738F5B6}" type="datetimeFigureOut">
              <a:rPr lang="en-IN" smtClean="0"/>
              <a:pPr/>
              <a:t>09-11-2020</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B1A8E0-7BE6-444B-9C30-6B9BE259457D}"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a:fill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a:fill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59B0A61-DCD9-443F-AFFA-31F69D5E745E}" type="datetimeFigureOut">
              <a:rPr lang="en-IN" smtClean="0"/>
              <a:pPr/>
              <a:t>09-11-2020</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8A9BD882-138C-488F-959B-7ECECEE41301}" type="slidenum">
              <a:rPr lang="en-IN" smtClean="0"/>
              <a:pPr/>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9B0A61-DCD9-443F-AFFA-31F69D5E745E}" type="datetimeFigureOut">
              <a:rPr lang="en-IN" smtClean="0"/>
              <a:pPr/>
              <a:t>09-11-2020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9BD882-138C-488F-959B-7ECECEE41301}"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pPr/>
              <a:t>09-11-2020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pPr/>
              <a:t>09-11-2020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pPr/>
              <a:t>09-11-2020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pPr/>
              <a:t>09-11-2020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pPr/>
              <a:t>09-11-2020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9B0A61-DCD9-443F-AFFA-31F69D5E745E}" type="datetimeFigureOut">
              <a:rPr lang="en-IN" smtClean="0"/>
              <a:pPr/>
              <a:t>09-11-2020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9B0A61-DCD9-443F-AFFA-31F69D5E745E}" type="datetimeFigureOut">
              <a:rPr lang="en-IN" smtClean="0"/>
              <a:pPr/>
              <a:t>09-11-2020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9B0A61-DCD9-443F-AFFA-31F69D5E745E}" type="datetimeFigureOut">
              <a:rPr lang="en-IN" smtClean="0"/>
              <a:pPr/>
              <a:t>09-11-2020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9B0A61-DCD9-443F-AFFA-31F69D5E745E}" type="datetimeFigureOut">
              <a:rPr lang="en-IN" smtClean="0"/>
              <a:pPr/>
              <a:t>09-11-2020</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A9BD882-138C-488F-959B-7ECECEE41301}" type="slidenum">
              <a:rPr lang="en-IN" smtClean="0"/>
              <a:pPr/>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59B0A61-DCD9-443F-AFFA-31F69D5E745E}" type="datetimeFigureOut">
              <a:rPr lang="en-IN" smtClean="0"/>
              <a:pPr/>
              <a:t>09-11-2020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9BD882-138C-488F-959B-7ECECEE41301}" type="slidenum">
              <a:rPr lang="en-IN" smtClean="0"/>
              <a:pPr/>
              <a:t>‹#›</a:t>
            </a:fld>
            <a:endParaRPr lang="en-I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59B0A61-DCD9-443F-AFFA-31F69D5E745E}" type="datetimeFigureOut">
              <a:rPr lang="en-IN" smtClean="0"/>
              <a:pPr/>
              <a:t>09-11-2020</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8A9BD882-138C-488F-959B-7ECECEE41301}" type="slidenum">
              <a:rPr lang="en-IN" smtClean="0"/>
              <a:pPr/>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59B0A61-DCD9-443F-AFFA-31F69D5E745E}" type="datetimeFigureOut">
              <a:rPr lang="en-IN" smtClean="0"/>
              <a:pPr/>
              <a:t>09-11-2020</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8A9BD882-138C-488F-959B-7ECECEE41301}" type="slidenum">
              <a:rPr lang="en-IN" smtClean="0"/>
              <a:pPr/>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9B0A61-DCD9-443F-AFFA-31F69D5E745E}" type="datetimeFigureOut">
              <a:rPr lang="en-IN" smtClean="0"/>
              <a:pPr/>
              <a:t>09-11-2020</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8A9BD882-138C-488F-959B-7ECECEE41301}"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9B0A61-DCD9-443F-AFFA-31F69D5E745E}" type="datetimeFigureOut">
              <a:rPr lang="en-IN" smtClean="0"/>
              <a:pPr/>
              <a:t>09-11-2020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9BD882-138C-488F-959B-7ECECEE41301}" type="slidenum">
              <a:rPr lang="en-IN" smtClean="0"/>
              <a:pPr/>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9B0A61-DCD9-443F-AFFA-31F69D5E745E}" type="datetimeFigureOut">
              <a:rPr lang="en-IN" smtClean="0"/>
              <a:pPr/>
              <a:t>09-11-2020</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A9BD882-138C-488F-959B-7ECECEE41301}" type="slidenum">
              <a:rPr lang="en-IN" smtClean="0"/>
              <a:pPr/>
              <a:t>‹#›</a:t>
            </a:fld>
            <a:endParaRPr lang="en-I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a:fill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a:fill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59B0A61-DCD9-443F-AFFA-31F69D5E745E}" type="datetimeFigureOut">
              <a:rPr lang="en-IN" smtClean="0"/>
              <a:pPr/>
              <a:t>09-11-2020</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A9BD882-138C-488F-959B-7ECECEE41301}"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2117909"/>
            <a:ext cx="6815669" cy="963619"/>
          </a:xfrm>
          <a:ln>
            <a:solidFill>
              <a:schemeClr val="bg1"/>
            </a:solidFill>
          </a:ln>
        </p:spPr>
        <p:txBody>
          <a:bodyPr/>
          <a:lstStyle/>
          <a:p>
            <a:r>
              <a:rPr lang="en-IN" sz="2000" b="1" dirty="0" smtClean="0">
                <a:solidFill>
                  <a:schemeClr val="accent4">
                    <a:lumMod val="50000"/>
                  </a:schemeClr>
                </a:solidFill>
              </a:rPr>
              <a:t/>
            </a:r>
            <a:br>
              <a:rPr lang="en-IN" sz="2000" b="1" dirty="0" smtClean="0">
                <a:solidFill>
                  <a:schemeClr val="accent4">
                    <a:lumMod val="50000"/>
                  </a:schemeClr>
                </a:solidFill>
              </a:rPr>
            </a:br>
            <a:r>
              <a:rPr lang="en-IN" sz="2000" b="1" dirty="0" smtClean="0">
                <a:solidFill>
                  <a:schemeClr val="accent4">
                    <a:lumMod val="50000"/>
                  </a:schemeClr>
                </a:solidFill>
              </a:rPr>
              <a:t/>
            </a:r>
            <a:br>
              <a:rPr lang="en-IN" sz="2000" b="1" dirty="0" smtClean="0">
                <a:solidFill>
                  <a:schemeClr val="accent4">
                    <a:lumMod val="50000"/>
                  </a:schemeClr>
                </a:solidFill>
              </a:rPr>
            </a:br>
            <a:r>
              <a:rPr lang="en-IN" sz="2000" b="1" dirty="0">
                <a:solidFill>
                  <a:schemeClr val="accent4">
                    <a:lumMod val="50000"/>
                  </a:schemeClr>
                </a:solidFill>
              </a:rPr>
              <a:t/>
            </a:r>
            <a:br>
              <a:rPr lang="en-IN" sz="2000" b="1" dirty="0">
                <a:solidFill>
                  <a:schemeClr val="accent4">
                    <a:lumMod val="50000"/>
                  </a:schemeClr>
                </a:solidFill>
              </a:rPr>
            </a:br>
            <a:r>
              <a:rPr lang="en-IN" sz="2000" b="1" dirty="0" smtClean="0">
                <a:solidFill>
                  <a:schemeClr val="accent4">
                    <a:lumMod val="50000"/>
                  </a:schemeClr>
                </a:solidFill>
              </a:rPr>
              <a:t/>
            </a:r>
            <a:br>
              <a:rPr lang="en-IN" sz="2000" b="1" dirty="0" smtClean="0">
                <a:solidFill>
                  <a:schemeClr val="accent4">
                    <a:lumMod val="50000"/>
                  </a:schemeClr>
                </a:solidFill>
              </a:rPr>
            </a:br>
            <a:r>
              <a:rPr lang="en-IN" sz="2000" b="1" dirty="0">
                <a:solidFill>
                  <a:schemeClr val="accent4">
                    <a:lumMod val="50000"/>
                  </a:schemeClr>
                </a:solidFill>
              </a:rPr>
              <a:t/>
            </a:r>
            <a:br>
              <a:rPr lang="en-IN" sz="2000" b="1" dirty="0">
                <a:solidFill>
                  <a:schemeClr val="accent4">
                    <a:lumMod val="50000"/>
                  </a:schemeClr>
                </a:solidFill>
              </a:rPr>
            </a:br>
            <a:r>
              <a:rPr lang="en-IN" sz="2000" b="1" dirty="0" smtClean="0">
                <a:solidFill>
                  <a:schemeClr val="accent4">
                    <a:lumMod val="50000"/>
                  </a:schemeClr>
                </a:solidFill>
              </a:rPr>
              <a:t/>
            </a:r>
            <a:br>
              <a:rPr lang="en-IN" sz="2000" b="1" dirty="0" smtClean="0">
                <a:solidFill>
                  <a:schemeClr val="accent4">
                    <a:lumMod val="50000"/>
                  </a:schemeClr>
                </a:solidFill>
              </a:rPr>
            </a:br>
            <a:r>
              <a:rPr lang="en-IN" sz="2000" b="1" dirty="0">
                <a:solidFill>
                  <a:schemeClr val="accent4">
                    <a:lumMod val="50000"/>
                  </a:schemeClr>
                </a:solidFill>
              </a:rPr>
              <a:t/>
            </a:r>
            <a:br>
              <a:rPr lang="en-IN" sz="2000" b="1" dirty="0">
                <a:solidFill>
                  <a:schemeClr val="accent4">
                    <a:lumMod val="50000"/>
                  </a:schemeClr>
                </a:solidFill>
              </a:rPr>
            </a:br>
            <a:r>
              <a:rPr lang="en-IN" sz="2400" b="1" dirty="0" smtClean="0">
                <a:solidFill>
                  <a:schemeClr val="accent4">
                    <a:lumMod val="50000"/>
                  </a:schemeClr>
                </a:solidFill>
              </a:rPr>
              <a:t/>
            </a:r>
            <a:br>
              <a:rPr lang="en-IN" sz="2400" b="1" dirty="0" smtClean="0">
                <a:solidFill>
                  <a:schemeClr val="accent4">
                    <a:lumMod val="50000"/>
                  </a:schemeClr>
                </a:solidFill>
              </a:rPr>
            </a:br>
            <a:r>
              <a:rPr lang="en-US" altLang="en-IN" sz="2400" b="1" dirty="0">
                <a:solidFill>
                  <a:srgbClr val="FF0066"/>
                </a:solidFill>
              </a:rPr>
              <a:t>APPLIED GEOMORPHOLOGY</a:t>
            </a:r>
          </a:p>
        </p:txBody>
      </p:sp>
      <p:sp>
        <p:nvSpPr>
          <p:cNvPr id="3" name="Subtitle 2"/>
          <p:cNvSpPr>
            <a:spLocks noGrp="1"/>
          </p:cNvSpPr>
          <p:nvPr>
            <p:ph type="subTitle" idx="1"/>
          </p:nvPr>
        </p:nvSpPr>
        <p:spPr>
          <a:xfrm>
            <a:off x="2918460" y="1076960"/>
            <a:ext cx="7788910" cy="4565650"/>
          </a:xfrm>
        </p:spPr>
        <p:txBody>
          <a:bodyPr>
            <a:noAutofit/>
          </a:bodyPr>
          <a:lstStyle/>
          <a:p>
            <a:endParaRPr lang="en-IN" sz="1800" dirty="0" smtClean="0">
              <a:solidFill>
                <a:srgbClr val="7030A0"/>
              </a:solidFill>
              <a:latin typeface="Adobe Garamond Pro Bold" panose="02020702060506020403" pitchFamily="18" charset="0"/>
            </a:endParaRPr>
          </a:p>
          <a:p>
            <a:endParaRPr lang="en-IN" sz="1600" dirty="0">
              <a:solidFill>
                <a:srgbClr val="7030A0"/>
              </a:solidFill>
              <a:latin typeface="Adobe Garamond Pro Bold" panose="02020702060506020403" pitchFamily="18" charset="0"/>
            </a:endParaRPr>
          </a:p>
          <a:p>
            <a:endParaRPr lang="en-IN" sz="1600" dirty="0" smtClean="0">
              <a:solidFill>
                <a:srgbClr val="7030A0"/>
              </a:solidFill>
              <a:latin typeface="Adobe Garamond Pro Bold" panose="02020702060506020403" pitchFamily="18" charset="0"/>
            </a:endParaRPr>
          </a:p>
          <a:p>
            <a:pPr lvl="1" algn="l"/>
            <a:r>
              <a:rPr lang="en-IN" sz="1500" dirty="0" smtClean="0">
                <a:solidFill>
                  <a:srgbClr val="7030A0"/>
                </a:solidFill>
                <a:latin typeface="Adobe Garamond Pro Bold" panose="02020702060506020403" pitchFamily="18" charset="0"/>
              </a:rPr>
              <a:t>							</a:t>
            </a:r>
          </a:p>
          <a:p>
            <a:pPr lvl="1" algn="l"/>
            <a:endParaRPr lang="en-IN" sz="1500" b="1" dirty="0" smtClean="0">
              <a:solidFill>
                <a:srgbClr val="7030A0"/>
              </a:solidFill>
              <a:latin typeface="Adobe Garamond Pro Bold" panose="02020702060506020403" pitchFamily="18" charset="0"/>
            </a:endParaRPr>
          </a:p>
          <a:p>
            <a:pPr lvl="1" algn="l"/>
            <a:endParaRPr lang="en-IN" sz="1500" b="1" dirty="0" smtClean="0">
              <a:solidFill>
                <a:srgbClr val="7030A0"/>
              </a:solidFill>
              <a:latin typeface="Adobe Garamond Pro Bold" panose="02020702060506020403" pitchFamily="18" charset="0"/>
            </a:endParaRPr>
          </a:p>
          <a:p>
            <a:pPr lvl="1" algn="l"/>
            <a:endParaRPr lang="en-IN" sz="1500" b="1" dirty="0" smtClean="0">
              <a:solidFill>
                <a:srgbClr val="7030A0"/>
              </a:solidFill>
              <a:latin typeface="Adobe Garamond Pro Bold" panose="02020702060506020403" pitchFamily="18" charset="0"/>
            </a:endParaRPr>
          </a:p>
          <a:p>
            <a:pPr lvl="1" algn="l"/>
            <a:r>
              <a:rPr lang="en-IN" sz="1500" dirty="0" smtClean="0">
                <a:solidFill>
                  <a:srgbClr val="7030A0"/>
                </a:solidFill>
                <a:latin typeface="Adobe Garamond Pro Bold" panose="02020702060506020403" pitchFamily="18" charset="0"/>
              </a:rPr>
              <a:t>                                                                    </a:t>
            </a:r>
            <a:r>
              <a:rPr lang="en-IN" sz="1500" b="1" dirty="0" smtClean="0">
                <a:solidFill>
                  <a:srgbClr val="FF0000"/>
                </a:solidFill>
                <a:latin typeface="Adobe Garamond Pro Bold" panose="02020702060506020403" pitchFamily="18" charset="0"/>
              </a:rPr>
              <a:t>Mrs.B.ANUSUYA</a:t>
            </a:r>
            <a:r>
              <a:rPr lang="en-IN" sz="1500" b="1" dirty="0">
                <a:solidFill>
                  <a:srgbClr val="FF0000"/>
                </a:solidFill>
                <a:latin typeface="Adobe Garamond Pro Bold" panose="02020702060506020403" pitchFamily="18" charset="0"/>
              </a:rPr>
              <a:t>,</a:t>
            </a:r>
          </a:p>
          <a:p>
            <a:pPr lvl="1" algn="l"/>
            <a:r>
              <a:rPr lang="en-IN" sz="1500" b="1" dirty="0" smtClean="0">
                <a:solidFill>
                  <a:srgbClr val="FF0000"/>
                </a:solidFill>
                <a:latin typeface="Adobe Garamond Pro Bold" panose="02020702060506020403" pitchFamily="18" charset="0"/>
              </a:rPr>
              <a:t>							Assistant </a:t>
            </a:r>
            <a:r>
              <a:rPr lang="en-IN" sz="1500" b="1" dirty="0">
                <a:solidFill>
                  <a:srgbClr val="FF0000"/>
                </a:solidFill>
                <a:latin typeface="Adobe Garamond Pro Bold" panose="02020702060506020403" pitchFamily="18" charset="0"/>
              </a:rPr>
              <a:t>Professor &amp; Head,</a:t>
            </a:r>
          </a:p>
          <a:p>
            <a:pPr lvl="1" algn="l"/>
            <a:r>
              <a:rPr lang="en-IN" sz="1500" b="1" dirty="0" smtClean="0">
                <a:solidFill>
                  <a:srgbClr val="FF0000"/>
                </a:solidFill>
                <a:latin typeface="Adobe Garamond Pro Bold" panose="02020702060506020403" pitchFamily="18" charset="0"/>
              </a:rPr>
              <a:t>							Department </a:t>
            </a:r>
            <a:r>
              <a:rPr lang="en-IN" sz="1500" b="1" dirty="0">
                <a:solidFill>
                  <a:srgbClr val="FF0000"/>
                </a:solidFill>
                <a:latin typeface="Adobe Garamond Pro Bold" panose="02020702060506020403" pitchFamily="18" charset="0"/>
              </a:rPr>
              <a:t>of Geography,</a:t>
            </a:r>
          </a:p>
          <a:p>
            <a:pPr lvl="1" algn="l"/>
            <a:r>
              <a:rPr lang="en-IN" sz="1500" b="1" dirty="0" smtClean="0">
                <a:solidFill>
                  <a:srgbClr val="FF0000"/>
                </a:solidFill>
                <a:latin typeface="Adobe Garamond Pro Bold" panose="02020702060506020403" pitchFamily="18" charset="0"/>
              </a:rPr>
              <a:t>							Government </a:t>
            </a:r>
            <a:r>
              <a:rPr lang="en-IN" sz="1500" b="1" dirty="0">
                <a:solidFill>
                  <a:srgbClr val="FF0000"/>
                </a:solidFill>
                <a:latin typeface="Adobe Garamond Pro Bold" panose="02020702060506020403" pitchFamily="18" charset="0"/>
              </a:rPr>
              <a:t>College for Women (A),</a:t>
            </a:r>
          </a:p>
          <a:p>
            <a:pPr lvl="1" algn="l"/>
            <a:r>
              <a:rPr lang="en-IN" sz="1500" b="1" dirty="0" smtClean="0">
                <a:solidFill>
                  <a:srgbClr val="FF0000"/>
                </a:solidFill>
                <a:latin typeface="Adobe Garamond Pro Bold" panose="02020702060506020403" pitchFamily="18" charset="0"/>
              </a:rPr>
              <a:t>							Kumbakonam</a:t>
            </a:r>
            <a:r>
              <a:rPr lang="en-IN" sz="1500" b="1" dirty="0">
                <a:solidFill>
                  <a:srgbClr val="FF0000"/>
                </a:solidFill>
                <a:latin typeface="Adobe Garamond Pro Bold" panose="02020702060506020403" pitchFamily="18" charset="0"/>
              </a:rPr>
              <a:t>.</a:t>
            </a:r>
          </a:p>
        </p:txBody>
      </p:sp>
      <p:sp>
        <p:nvSpPr>
          <p:cNvPr id="4" name="Rounded Rectangle 3"/>
          <p:cNvSpPr/>
          <p:nvPr/>
        </p:nvSpPr>
        <p:spPr>
          <a:xfrm>
            <a:off x="1395982" y="121828"/>
            <a:ext cx="8836325" cy="111280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dirty="0" smtClean="0">
                <a:solidFill>
                  <a:srgbClr val="002060"/>
                </a:solidFill>
                <a:latin typeface="Britannic Bold" panose="020B0903060703020204" pitchFamily="34" charset="0"/>
                <a:ea typeface="Adobe Fan Heiti Std B" panose="020B0700000000000000" pitchFamily="34" charset="-128"/>
              </a:rPr>
              <a:t>GOVERNMENT COLLEGE FOR WOMEN (AUTONOMOUS) KUMBAKONAM</a:t>
            </a:r>
          </a:p>
          <a:p>
            <a:pPr algn="ctr"/>
            <a:r>
              <a:rPr lang="en-IN" sz="2000" dirty="0" smtClean="0">
                <a:solidFill>
                  <a:srgbClr val="660066"/>
                </a:solidFill>
                <a:latin typeface="Britannic Bold" panose="020B0903060703020204" pitchFamily="34" charset="0"/>
                <a:ea typeface="Adobe Fan Heiti Std B" panose="020B0700000000000000" pitchFamily="34" charset="-128"/>
              </a:rPr>
              <a:t>DEPARTMENT OF GEOGRAPHY</a:t>
            </a:r>
          </a:p>
          <a:p>
            <a:pPr algn="ctr"/>
            <a:endParaRPr lang="en-IN" dirty="0">
              <a:solidFill>
                <a:srgbClr val="00B050"/>
              </a:solidFill>
            </a:endParaRPr>
          </a:p>
        </p:txBody>
      </p:sp>
      <p:sp>
        <p:nvSpPr>
          <p:cNvPr id="6" name="Rectangle 5"/>
          <p:cNvSpPr/>
          <p:nvPr/>
        </p:nvSpPr>
        <p:spPr>
          <a:xfrm>
            <a:off x="2997962" y="1614932"/>
            <a:ext cx="5632704" cy="502920"/>
          </a:xfrm>
          <a:prstGeom prst="rect">
            <a:avLst/>
          </a:prstGeom>
          <a:noFill/>
          <a:scene3d>
            <a:camera prst="orthographicFront"/>
            <a:lightRig rig="threePt" dir="t"/>
          </a:scene3d>
          <a:sp3d contourW="12700">
            <a:bevelT w="203200"/>
            <a:contourClr>
              <a:srgbClr val="C0000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smtClean="0">
                <a:solidFill>
                  <a:srgbClr val="0000CC"/>
                </a:solidFill>
              </a:rPr>
              <a:t>I – M.Sc - </a:t>
            </a:r>
            <a:r>
              <a:rPr lang="en-US" altLang="en-IN" sz="2000" b="1" dirty="0" smtClean="0">
                <a:solidFill>
                  <a:srgbClr val="0000CC"/>
                </a:solidFill>
              </a:rPr>
              <a:t>GEOGRAPHY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62610" y="453390"/>
            <a:ext cx="11066145" cy="576262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r>
              <a:rPr lang="en-US" altLang="en-IN" sz="3200" b="1" dirty="0" smtClean="0">
                <a:solidFill>
                  <a:srgbClr val="FF0000"/>
                </a:solidFill>
                <a:latin typeface="+mj-lt"/>
                <a:cs typeface="+mj-lt"/>
              </a:rPr>
              <a:t>Internal and External Processes:</a:t>
            </a:r>
          </a:p>
          <a:p>
            <a:pPr>
              <a:lnSpc>
                <a:spcPct val="110000"/>
              </a:lnSpc>
            </a:pPr>
            <a:r>
              <a:rPr lang="en-US" altLang="en-IN" sz="3200" b="1" dirty="0" smtClean="0">
                <a:solidFill>
                  <a:schemeClr val="tx1"/>
                </a:solidFill>
                <a:latin typeface="+mj-lt"/>
                <a:cs typeface="+mj-lt"/>
              </a:rPr>
              <a:t>            The Earth'S Surface Canyon the shape of land forces the that drives earth woods earthquakes and volcanoes evidence of the that drives earth woods forces that change the face of earth The Forces That Change Face Of Earth S Changing.The Dynamic Earth Internal External Forces That Shape SInternal Forces Shaping The EarthThe Dynamic Earth Internal External Forces.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6130" y="570230"/>
            <a:ext cx="10840085" cy="55524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nSpc>
                <a:spcPct val="150000"/>
              </a:lnSpc>
              <a:buFont typeface="Wingdings" panose="05000000000000000000" pitchFamily="2" charset="2"/>
              <a:buNone/>
            </a:pPr>
            <a:r>
              <a:rPr lang="en-US" altLang="en-IN" sz="2800" b="1" dirty="0" smtClean="0">
                <a:solidFill>
                  <a:srgbClr val="FF0000"/>
                </a:solidFill>
                <a:latin typeface="Bell MT" panose="02020503060305020303" pitchFamily="18" charset="0"/>
              </a:rPr>
              <a:t>Internal Forces Shaping the Earth :</a:t>
            </a:r>
          </a:p>
          <a:p>
            <a:pPr indent="0">
              <a:lnSpc>
                <a:spcPct val="150000"/>
              </a:lnSpc>
              <a:buFont typeface="Wingdings" panose="05000000000000000000" pitchFamily="2" charset="2"/>
              <a:buNone/>
            </a:pPr>
            <a:r>
              <a:rPr lang="en-US" altLang="en-IN" sz="2800" b="1" dirty="0" smtClean="0">
                <a:solidFill>
                  <a:schemeClr val="tx1"/>
                </a:solidFill>
                <a:latin typeface="Bell MT" panose="02020503060305020303" pitchFamily="18" charset="0"/>
              </a:rPr>
              <a:t>       The internal forces that shape the earth's surface begin beneath the lithosphere. Rock in the asthenosphere is hot enough to flow slowly. Heated rock rises, moves up toward the lithosphere, cools, and circulates downward. Riding above this circulation system are the tectonic plates, enormous moving pieces of the earth's lithosphere.</a:t>
            </a:r>
          </a:p>
          <a:p>
            <a:pPr indent="0">
              <a:lnSpc>
                <a:spcPct val="150000"/>
              </a:lnSpc>
              <a:buFont typeface="Wingdings" panose="05000000000000000000" pitchFamily="2" charset="2"/>
              <a:buNone/>
            </a:pPr>
            <a:endParaRPr lang="en-US" altLang="en-IN" sz="2800" b="1" dirty="0" smtClean="0">
              <a:solidFill>
                <a:schemeClr val="tx1"/>
              </a:solidFill>
              <a:latin typeface="Bell MT" panose="02020503060305020303"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1365" y="658495"/>
            <a:ext cx="10779760" cy="5568950"/>
          </a:xfrm>
        </p:spPr>
        <p:txBody>
          <a:bodyPr>
            <a:noAutofit/>
          </a:bodyPr>
          <a:lstStyle/>
          <a:p>
            <a:pPr indent="0">
              <a:lnSpc>
                <a:spcPct val="150000"/>
              </a:lnSpc>
              <a:buFont typeface="Wingdings" panose="05000000000000000000" pitchFamily="2" charset="2"/>
              <a:buNone/>
            </a:pPr>
            <a:r>
              <a:rPr lang="en-US" sz="1800" b="1" dirty="0" smtClean="0">
                <a:solidFill>
                  <a:schemeClr val="tx1"/>
                </a:solidFill>
              </a:rPr>
              <a:t> </a:t>
            </a:r>
            <a:r>
              <a:rPr lang="en-IN" b="1" dirty="0" smtClean="0">
                <a:solidFill>
                  <a:srgbClr val="FF0000"/>
                </a:solidFill>
                <a:latin typeface="Bell MT" panose="02020503060305020303" pitchFamily="18" charset="0"/>
                <a:sym typeface="+mn-ea"/>
              </a:rPr>
              <a:t>How do geological agents affect Earth's surface?</a:t>
            </a:r>
            <a:endParaRPr lang="en-IN" b="1" dirty="0" smtClean="0">
              <a:solidFill>
                <a:srgbClr val="FF0000"/>
              </a:solidFill>
              <a:latin typeface="Bell MT" panose="02020503060305020303" pitchFamily="18" charset="0"/>
            </a:endParaRPr>
          </a:p>
          <a:p>
            <a:pPr indent="0">
              <a:lnSpc>
                <a:spcPct val="150000"/>
              </a:lnSpc>
              <a:buFont typeface="Wingdings" panose="05000000000000000000" pitchFamily="2" charset="2"/>
              <a:buNone/>
            </a:pPr>
            <a:r>
              <a:rPr lang="en-IN" sz="1800" b="1" dirty="0" smtClean="0">
                <a:solidFill>
                  <a:schemeClr val="tx1"/>
                </a:solidFill>
                <a:latin typeface="Bell MT" panose="02020503060305020303" pitchFamily="18" charset="0"/>
                <a:sym typeface="+mn-ea"/>
              </a:rPr>
              <a:t>        Contrast the internal and external processes shaping Earth’s surface. External geological agents and processes affect the Earth's surface. They are powered by solar energy. External processes shape the relief created by internal processes. External agents carry out this process: water, ice, wind, atmosphere and human beings.</a:t>
            </a:r>
            <a:endParaRPr lang="en-IN" sz="1800" b="1" dirty="0" smtClean="0">
              <a:solidFill>
                <a:schemeClr val="tx1"/>
              </a:solidFill>
              <a:latin typeface="Bell MT" panose="02020503060305020303" pitchFamily="18" charset="0"/>
            </a:endParaRPr>
          </a:p>
          <a:p>
            <a:pPr marL="0" indent="0">
              <a:lnSpc>
                <a:spcPct val="200000"/>
              </a:lnSpc>
              <a:buNone/>
            </a:pPr>
            <a:r>
              <a:rPr lang="en-US" b="1" dirty="0" smtClean="0">
                <a:solidFill>
                  <a:srgbClr val="FF0000"/>
                </a:solidFill>
              </a:rPr>
              <a:t>What are some examples of earth surface processes?</a:t>
            </a:r>
          </a:p>
          <a:p>
            <a:pPr marL="0" indent="0">
              <a:lnSpc>
                <a:spcPct val="200000"/>
              </a:lnSpc>
              <a:buNone/>
            </a:pPr>
            <a:r>
              <a:rPr lang="en-US" sz="1800" b="1" dirty="0" smtClean="0">
                <a:solidFill>
                  <a:schemeClr val="tx1"/>
                </a:solidFill>
              </a:rPr>
              <a:t>         These examples focus on how Earth surface processes are interconnected or “coupled” to each other, to the atmosphere, and to the Earth’s interior; on the increasing human impact on Earth’s surface, including climate change; and on new technologies that have spurred recent theoretical advances in Earth surface processes.  </a:t>
            </a:r>
            <a:r>
              <a:rPr lang="en-US" sz="2000" b="1" dirty="0" smtClean="0">
                <a:solidFill>
                  <a:schemeClr val="tx1"/>
                </a:solidFill>
              </a:rPr>
              <a:t> </a:t>
            </a:r>
          </a:p>
          <a:p>
            <a:pPr marL="0" indent="0">
              <a:lnSpc>
                <a:spcPct val="200000"/>
              </a:lnSpc>
              <a:buNone/>
            </a:pPr>
            <a:endParaRPr lang="en-US" sz="2000" b="1" dirty="0" smtClean="0">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5170" y="746125"/>
            <a:ext cx="10584815" cy="53657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0">
              <a:lnSpc>
                <a:spcPct val="130000"/>
              </a:lnSpc>
              <a:buFont typeface="Wingdings" panose="05000000000000000000" pitchFamily="2" charset="2"/>
              <a:buNone/>
            </a:pPr>
            <a:r>
              <a:rPr lang="en-US" altLang="en-IN" sz="2400" b="1" dirty="0" smtClean="0">
                <a:solidFill>
                  <a:srgbClr val="FF0000"/>
                </a:solidFill>
                <a:latin typeface="+mj-lt"/>
                <a:cs typeface="+mj-lt"/>
              </a:rPr>
              <a:t>What are interconnected processes on earth's surface?</a:t>
            </a:r>
          </a:p>
          <a:p>
            <a:pPr indent="0">
              <a:lnSpc>
                <a:spcPct val="130000"/>
              </a:lnSpc>
              <a:buFont typeface="Wingdings" panose="05000000000000000000" pitchFamily="2" charset="2"/>
              <a:buNone/>
            </a:pPr>
            <a:r>
              <a:rPr lang="en-US" altLang="en-IN" sz="2400" b="1" dirty="0" smtClean="0">
                <a:solidFill>
                  <a:srgbClr val="FF0000"/>
                </a:solidFill>
                <a:latin typeface="+mj-lt"/>
                <a:cs typeface="+mj-lt"/>
              </a:rPr>
              <a:t>            </a:t>
            </a:r>
            <a:r>
              <a:rPr lang="en-US" altLang="en-IN" sz="2400" b="1" dirty="0" smtClean="0">
                <a:solidFill>
                  <a:schemeClr val="tx1"/>
                </a:solidFill>
                <a:latin typeface="+mj-lt"/>
                <a:cs typeface="+mj-lt"/>
              </a:rPr>
              <a:t>Interconnected processes at Earth’s surface are coupled to those of Earth’s interior in various ways that extend to millennial and longer time scales. The height and shape of rising mountains, for example, influence regional weather patterns, which affect rates of erosion via the amount and type of precipitation.</a:t>
            </a:r>
          </a:p>
          <a:p>
            <a:pPr indent="0">
              <a:lnSpc>
                <a:spcPct val="130000"/>
              </a:lnSpc>
              <a:buFont typeface="Wingdings" panose="05000000000000000000" pitchFamily="2" charset="2"/>
              <a:buNone/>
            </a:pPr>
            <a:r>
              <a:rPr lang="en-IN" sz="2400" b="1" dirty="0">
                <a:solidFill>
                  <a:srgbClr val="FF0000"/>
                </a:solidFill>
              </a:rPr>
              <a:t>What are the internal processes of the Earth?</a:t>
            </a:r>
          </a:p>
          <a:p>
            <a:pPr indent="0">
              <a:lnSpc>
                <a:spcPct val="130000"/>
              </a:lnSpc>
              <a:buFont typeface="Wingdings" panose="05000000000000000000" pitchFamily="2" charset="2"/>
              <a:buNone/>
            </a:pPr>
            <a:r>
              <a:rPr lang="en-IN" sz="2400" b="1" dirty="0">
                <a:solidFill>
                  <a:schemeClr val="tx1"/>
                </a:solidFill>
              </a:rPr>
              <a:t>          Internal processes within the Earth create a dynamic system that links the three major geologic sections of the Earth -- the core, the mantle and the crust. Huge amounts of energy, conserved and created near the center of the Earth, are transferred by internal processes to other parts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92480" y="685165"/>
            <a:ext cx="10796270" cy="5191125"/>
          </a:xfrm>
        </p:spPr>
        <p:txBody>
          <a:bodyPr>
            <a:noAutofit/>
          </a:bodyPr>
          <a:lstStyle/>
          <a:p>
            <a:pPr marL="0" indent="0">
              <a:lnSpc>
                <a:spcPct val="150000"/>
              </a:lnSpc>
              <a:buNone/>
            </a:pPr>
            <a:r>
              <a:rPr lang="en-US" sz="2800" b="1">
                <a:latin typeface="+mj-lt"/>
                <a:cs typeface="+mj-lt"/>
              </a:rPr>
              <a:t>       Importance of understanding the Interior of The Earth Understanding the structure of the earth’s interior (crust, mantle, core) and various forces (heat, seismic waves) emanating from it is essential to understand the evolution of the earth’s surface, its current shape and its future. the geophysical phenomenon like volcanism, earthquakes, etc. earth’s magnetic field the internal structure of various solar system objects the evolution and present composition of the atmosphere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7197" y="944245"/>
            <a:ext cx="10817352" cy="5221224"/>
          </a:xfrm>
        </p:spPr>
        <p:txBody>
          <a:bodyPr/>
          <a:lstStyle/>
          <a:p>
            <a:pPr marL="0" indent="0">
              <a:lnSpc>
                <a:spcPct val="150000"/>
              </a:lnSpc>
              <a:buNone/>
            </a:pPr>
            <a:r>
              <a:rPr lang="en-US" sz="2800" b="1" dirty="0">
                <a:latin typeface="+mj-lt"/>
                <a:cs typeface="+mj-lt"/>
                <a:sym typeface="+mn-ea"/>
              </a:rPr>
              <a:t>Geomorphic Processes and Earth Movements       </a:t>
            </a:r>
          </a:p>
          <a:p>
            <a:pPr marL="0" indent="0">
              <a:lnSpc>
                <a:spcPct val="150000"/>
              </a:lnSpc>
              <a:buNone/>
            </a:pPr>
            <a:r>
              <a:rPr lang="en-US" sz="2800" b="1" dirty="0">
                <a:latin typeface="+mj-lt"/>
                <a:cs typeface="+mj-lt"/>
                <a:sym typeface="+mn-ea"/>
              </a:rPr>
              <a:t>       The formation and deformation of landforms on the surface of the earth are a continuous process which is due to the continuous influence of external and internal forces. The internal and external forces causing stresses and chemical action on earth materials and bringing about changes in the configuration of the surface of the earth are known as geomorphic processes.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67713" y="3054096"/>
            <a:ext cx="6455664" cy="111556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8000" b="1" dirty="0" smtClean="0">
                <a:solidFill>
                  <a:srgbClr val="FF0066"/>
                </a:solidFill>
                <a:latin typeface="Adobe Caslon Pro Bold" panose="0205070206050A020403" pitchFamily="18" charset="0"/>
              </a:rPr>
              <a:t>Thank you</a:t>
            </a:r>
            <a:endParaRPr lang="en-IN" sz="8000" b="1" dirty="0">
              <a:solidFill>
                <a:srgbClr val="FF0066"/>
              </a:solidFill>
              <a:latin typeface="Adobe Caslon Pro Bold" panose="0205070206050A020403"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6605" y="636905"/>
            <a:ext cx="10622915" cy="1649095"/>
          </a:xfrm>
        </p:spPr>
        <p:txBody>
          <a:bodyPr>
            <a:normAutofit fontScale="90000"/>
          </a:bodyPr>
          <a:lstStyle/>
          <a:p>
            <a:r>
              <a:rPr lang="en-US" altLang="en-IN" sz="3100" b="1" dirty="0">
                <a:solidFill>
                  <a:schemeClr val="tx1"/>
                </a:solidFill>
                <a:latin typeface="Calibri Light" panose="020F0302020204030204"/>
              </a:rPr>
              <a:t>UNIT: II</a:t>
            </a:r>
            <a:br>
              <a:rPr lang="en-US" altLang="en-IN" sz="3100" b="1" dirty="0">
                <a:solidFill>
                  <a:schemeClr val="tx1"/>
                </a:solidFill>
                <a:latin typeface="Calibri Light" panose="020F0302020204030204"/>
              </a:rPr>
            </a:br>
            <a:r>
              <a:rPr lang="en-US" altLang="en-IN" sz="4000" b="1" dirty="0">
                <a:solidFill>
                  <a:srgbClr val="0000CC"/>
                </a:solidFill>
                <a:latin typeface="Calibri Light" panose="020F0302020204030204"/>
              </a:rPr>
              <a:t>APPLIED GEOMORPHOLOGY - P18GC101</a:t>
            </a:r>
            <a:br>
              <a:rPr lang="en-US" altLang="en-IN" sz="4000" b="1" dirty="0">
                <a:solidFill>
                  <a:srgbClr val="0000CC"/>
                </a:solidFill>
                <a:latin typeface="Calibri Light" panose="020F0302020204030204"/>
              </a:rPr>
            </a:br>
            <a:r>
              <a:rPr lang="en-US" altLang="en-IN" sz="4000" b="1" dirty="0">
                <a:solidFill>
                  <a:srgbClr val="C00000"/>
                </a:solidFill>
                <a:latin typeface="Calibri Light" panose="020F0302020204030204"/>
              </a:rPr>
              <a:t>INTERNAL PROCESSES </a:t>
            </a:r>
          </a:p>
        </p:txBody>
      </p:sp>
      <p:sp>
        <p:nvSpPr>
          <p:cNvPr id="3" name="Content Placeholder 2"/>
          <p:cNvSpPr>
            <a:spLocks noGrp="1"/>
          </p:cNvSpPr>
          <p:nvPr>
            <p:ph idx="1"/>
          </p:nvPr>
        </p:nvSpPr>
        <p:spPr>
          <a:xfrm>
            <a:off x="635635" y="2286000"/>
            <a:ext cx="10920730" cy="3869690"/>
          </a:xfrm>
        </p:spPr>
        <p:txBody>
          <a:bodyPr>
            <a:noAutofit/>
          </a:bodyPr>
          <a:lstStyle/>
          <a:p>
            <a:pPr marL="0" indent="0" algn="just">
              <a:lnSpc>
                <a:spcPct val="150000"/>
              </a:lnSpc>
              <a:buNone/>
            </a:pPr>
            <a:r>
              <a:rPr lang="en-US" b="1" dirty="0" smtClean="0"/>
              <a:t>   </a:t>
            </a:r>
            <a:r>
              <a:rPr lang="en-US" b="1" dirty="0" smtClean="0">
                <a:solidFill>
                  <a:srgbClr val="FF0000"/>
                </a:solidFill>
              </a:rPr>
              <a:t>Definition of Geomorphology :</a:t>
            </a:r>
          </a:p>
          <a:p>
            <a:pPr marL="0" indent="0" algn="just">
              <a:lnSpc>
                <a:spcPct val="150000"/>
              </a:lnSpc>
              <a:buNone/>
            </a:pPr>
            <a:r>
              <a:rPr lang="en-US" b="1" dirty="0" smtClean="0"/>
              <a:t>      A Science that deals with the Relief Features of the Earth or of another celestial body (such as the moon) and seeks an interpretation of them based on their origins and development.</a:t>
            </a:r>
          </a:p>
          <a:p>
            <a:pPr marL="0" indent="0" algn="just">
              <a:lnSpc>
                <a:spcPct val="150000"/>
              </a:lnSpc>
              <a:buNone/>
            </a:pPr>
            <a:r>
              <a:rPr lang="en-US" b="1" dirty="0" smtClean="0"/>
              <a:t>       Geomorphology is the study of landforms, their processes, form and sediments at the surface of the Earth (and sometimes on other planets).    </a:t>
            </a:r>
            <a:endParaRPr lang="en-IN" sz="20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4520" y="622935"/>
            <a:ext cx="11078845" cy="5694045"/>
          </a:xfrm>
        </p:spPr>
        <p:txBody>
          <a:bodyPr>
            <a:noAutofit/>
          </a:bodyPr>
          <a:lstStyle/>
          <a:p>
            <a:pPr marL="0" indent="0">
              <a:buNone/>
            </a:pPr>
            <a:r>
              <a:rPr lang="en-US" sz="3200" b="1">
                <a:solidFill>
                  <a:srgbClr val="FF0000"/>
                </a:solidFill>
              </a:rPr>
              <a:t>What is the GEOMOROHOLOGY: </a:t>
            </a:r>
            <a:r>
              <a:rPr lang="en-US" sz="2800" b="1"/>
              <a:t>Geomorphology is the study of landforms, their processes, form and sediments at the surface of the Earth (and sometimes on other planets). Study includes looking at landscapes to work out how the earth surface processes, such as air, water and ice, can mould the landscape. Landforms are produced by erosion or deposition, as rock and sediment is worn away by these earth-surface processes and transported and deposited to different localities. The different climatic environments produce different suites of landforms. The landforms of deserts, such as sand dunes and ergs, are a world apart from the glacial and periglacial features found in polar and sub-polar regions. Geomorphologists map the distribution of these landforms so as to understand better their occurrence.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1845" y="764540"/>
            <a:ext cx="10623550" cy="5489575"/>
          </a:xfrm>
        </p:spPr>
        <p:txBody>
          <a:bodyPr>
            <a:normAutofit fontScale="90000"/>
          </a:bodyPr>
          <a:lstStyle/>
          <a:p>
            <a:pPr marL="0" indent="0">
              <a:lnSpc>
                <a:spcPct val="150000"/>
              </a:lnSpc>
              <a:buNone/>
            </a:pPr>
            <a:r>
              <a:rPr lang="en-US" sz="2800" b="1">
                <a:sym typeface="+mn-ea"/>
              </a:rPr>
              <a:t>     Earth-surface processes are forming landforms today, changing the landscape, albeit often very slowly. Most geomorphic processes operate at a slow rate, but sometimes a large event, such as a landslide or flood, occurs causing rapid change to the environment, and sometimes threatening humans. So geological hazards, such as volcanic eruptions, earthquakes, tsunamis and landslides, fall within the interests of geomorphologists. Advancements in remote sensing from satellites and GIS mapping has benefited geomorphologists greatly over the past few decades, allowing them to understand global distributions.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76605" y="622935"/>
            <a:ext cx="10780395" cy="5598795"/>
          </a:xfrm>
        </p:spPr>
        <p:txBody>
          <a:bodyPr>
            <a:noAutofit/>
          </a:bodyPr>
          <a:lstStyle/>
          <a:p>
            <a:pPr marL="0" indent="0">
              <a:lnSpc>
                <a:spcPct val="120000"/>
              </a:lnSpc>
              <a:buNone/>
            </a:pPr>
            <a:r>
              <a:rPr lang="en-US" sz="2800" b="1"/>
              <a:t>     </a:t>
            </a:r>
            <a:r>
              <a:rPr lang="en-US" sz="2800" b="1">
                <a:solidFill>
                  <a:srgbClr val="FF0000"/>
                </a:solidFill>
              </a:rPr>
              <a:t>Geomorphologists are also “landscape-detectives” </a:t>
            </a:r>
            <a:r>
              <a:rPr lang="en-US" sz="2800" b="1"/>
              <a:t>working out the history of a landscape. Most environments, such as Britain and Ireland, have in the past been glaciated on numerous occasions, tens and hundreds of thousands of years ago. These glaciations have left their mark on the landscape, such as the steep-sided valleys in the Lake District and the drumlin fields of central Ireland.            Geomorphologists can piece together the history of such places by studying the remaining landforms and the sediments – often the particles and the organic material, such as pollen, beetles, diatoms and macrofossils preserved in lake sediments and peat, can provide evidence on past climate change and processes.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5345" y="811530"/>
            <a:ext cx="10748645" cy="5441315"/>
          </a:xfrm>
        </p:spPr>
        <p:txBody>
          <a:bodyPr>
            <a:noAutofit/>
          </a:bodyPr>
          <a:lstStyle/>
          <a:p>
            <a:pPr marL="0" indent="0">
              <a:buNone/>
            </a:pPr>
            <a:r>
              <a:rPr lang="en-US" sz="3200" b="1">
                <a:sym typeface="+mn-ea"/>
              </a:rPr>
              <a:t>         So, Geomorphology is a diverse discipline. Although the basic Geomorphological principles can be applied to all environments, Geomorphologists tend to specialise in one or two areas, such aeolian (desert) geomorphology, glacial and periglacial Geomorphology, volcanic and tectonic Geomorphology, and even planetary Geomorphology. Most research is multi-disciplinary, combining the knowledge and perspectives from two contrasting disciplines, combining with subjects as diverse as ecology, geology, civil engineering, hydrology and soil science.</a:t>
            </a:r>
          </a:p>
          <a:p>
            <a:endParaRPr lang="en-US" sz="3200" b="1">
              <a:sym typeface="+mn-ea"/>
            </a:endParaRPr>
          </a:p>
          <a:p>
            <a:endParaRPr lang="en-US" sz="3200" b="1">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7720" y="638810"/>
            <a:ext cx="10639425" cy="5551805"/>
          </a:xfrm>
        </p:spPr>
        <p:txBody>
          <a:bodyPr>
            <a:normAutofit fontScale="25000"/>
          </a:bodyPr>
          <a:lstStyle/>
          <a:p>
            <a:pPr marL="0" indent="0">
              <a:lnSpc>
                <a:spcPct val="100000"/>
              </a:lnSpc>
              <a:buNone/>
            </a:pPr>
            <a:r>
              <a:rPr lang="en-US" sz="2800" b="1">
                <a:sym typeface="+mn-ea"/>
              </a:rPr>
              <a:t>                        </a:t>
            </a:r>
          </a:p>
          <a:p>
            <a:pPr marL="0" indent="0">
              <a:lnSpc>
                <a:spcPct val="100000"/>
              </a:lnSpc>
              <a:buNone/>
            </a:pPr>
            <a:r>
              <a:rPr lang="en-US" sz="2800" b="1">
                <a:sym typeface="+mn-ea"/>
              </a:rPr>
              <a:t>                         </a:t>
            </a:r>
            <a:r>
              <a:rPr lang="en-US" sz="11200" b="1">
                <a:sym typeface="+mn-ea"/>
              </a:rPr>
              <a:t>Because of inaccessibility, the areas are sparsely populated and the level of economic activity is low. Investment is also difficult to come by. Education, health and housing facilities in these regions reflect their underdeveloped nature. The fragile communication links that these regions have come under strain, often getting broken at times of heavy rains, snowfall, landslides, floods, etc.</a:t>
            </a:r>
          </a:p>
          <a:p>
            <a:pPr marL="0" indent="0">
              <a:lnSpc>
                <a:spcPct val="100000"/>
              </a:lnSpc>
              <a:buNone/>
            </a:pPr>
            <a:r>
              <a:rPr lang="en-US" sz="11200" b="1">
                <a:solidFill>
                  <a:srgbClr val="FF0000"/>
                </a:solidFill>
                <a:sym typeface="+mn-ea"/>
              </a:rPr>
              <a:t>Earth's Internal Processes:</a:t>
            </a:r>
          </a:p>
          <a:p>
            <a:pPr marL="0" indent="0">
              <a:lnSpc>
                <a:spcPct val="100000"/>
              </a:lnSpc>
              <a:buNone/>
            </a:pPr>
            <a:r>
              <a:rPr lang="en-US" sz="11200" b="1">
                <a:sym typeface="+mn-ea"/>
              </a:rPr>
              <a:t>     Internal Processes within the Earth create a dynamic system that links the three major geologic sections of the Earth -- the Core, the Mantle and the Crust.</a:t>
            </a:r>
          </a:p>
          <a:p>
            <a:pPr marL="0" indent="0">
              <a:lnSpc>
                <a:spcPct val="100000"/>
              </a:lnSpc>
              <a:buNone/>
            </a:pPr>
            <a:r>
              <a:rPr lang="en-US" sz="8000" b="1">
                <a:sym typeface="+mn-ea"/>
              </a:rPr>
              <a:t>        </a:t>
            </a:r>
            <a:endParaRPr lang="en-US" sz="8000" b="1"/>
          </a:p>
          <a:p>
            <a:endParaRPr lang="en-US" sz="8000" b="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0105" y="638175"/>
            <a:ext cx="10654030" cy="5631180"/>
          </a:xfrm>
        </p:spPr>
        <p:txBody>
          <a:bodyPr>
            <a:noAutofit/>
          </a:bodyPr>
          <a:lstStyle/>
          <a:p>
            <a:pPr marL="0" indent="0">
              <a:lnSpc>
                <a:spcPct val="90000"/>
              </a:lnSpc>
              <a:buNone/>
            </a:pPr>
            <a:r>
              <a:rPr lang="en-US" sz="2800" b="1">
                <a:solidFill>
                  <a:srgbClr val="FF0000"/>
                </a:solidFill>
              </a:rPr>
              <a:t>What is Internal Processes within the Earth?</a:t>
            </a:r>
          </a:p>
          <a:p>
            <a:pPr marL="0" indent="0">
              <a:lnSpc>
                <a:spcPct val="90000"/>
              </a:lnSpc>
              <a:buNone/>
            </a:pPr>
            <a:r>
              <a:rPr lang="en-US" sz="2800" b="1"/>
              <a:t>      Internal Processes within the Earth create a dynamic system that links the three major geologic sections of the Earth -- the core, the mantle and the crust. Huge amounts of energy, conserved and created near the center of the Earth, are transferred by internal processes to other parts of the globe.</a:t>
            </a:r>
          </a:p>
          <a:p>
            <a:pPr marL="0" indent="0">
              <a:lnSpc>
                <a:spcPct val="90000"/>
              </a:lnSpc>
              <a:buNone/>
            </a:pPr>
            <a:r>
              <a:rPr lang="en-US" sz="2800" b="1">
                <a:solidFill>
                  <a:srgbClr val="FF0000"/>
                </a:solidFill>
              </a:rPr>
              <a:t>What are the internal forces that have shaped the Earth?</a:t>
            </a:r>
          </a:p>
          <a:p>
            <a:pPr marL="0" indent="0">
              <a:lnSpc>
                <a:spcPct val="90000"/>
              </a:lnSpc>
              <a:buNone/>
            </a:pPr>
            <a:r>
              <a:rPr lang="en-US" sz="2800" b="1"/>
              <a:t>     From space, Ride was seeing evidence of the internal forces that have shaped the earth's surface. The internal forces that shape the earth's surface begin beneath the lithosphere. Rock in the asthenosphere is hot enough to flow slowly. Heated rock rises, moves up toward the lithosphere, cools, and circulates downward.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0105" y="574675"/>
            <a:ext cx="10795635" cy="5474335"/>
          </a:xfrm>
        </p:spPr>
        <p:txBody>
          <a:bodyPr>
            <a:normAutofit/>
          </a:bodyPr>
          <a:lstStyle/>
          <a:p>
            <a:pPr marL="0" indent="0">
              <a:buNone/>
            </a:pPr>
            <a:r>
              <a:rPr lang="en-US" sz="3200" b="1">
                <a:solidFill>
                  <a:srgbClr val="FF0000"/>
                </a:solidFill>
              </a:rPr>
              <a:t>MEANING OF INTERNAL PROCESSES:</a:t>
            </a:r>
          </a:p>
          <a:p>
            <a:pPr marL="0" indent="0">
              <a:buNone/>
            </a:pPr>
            <a:r>
              <a:rPr lang="en-US" sz="3200" b="1"/>
              <a:t>   </a:t>
            </a:r>
            <a:r>
              <a:rPr lang="en-US" sz="3200" b="1">
                <a:solidFill>
                  <a:srgbClr val="C00000"/>
                </a:solidFill>
              </a:rPr>
              <a:t>The Geology of the Earth's Internal Processes </a:t>
            </a:r>
          </a:p>
          <a:p>
            <a:pPr marL="0" indent="0">
              <a:buNone/>
            </a:pPr>
            <a:r>
              <a:rPr lang="en-US" sz="3200" b="1"/>
              <a:t>     The Earth’s core extends from about 2,900 kilometers (1,810 miles) from below its surface to its center, about 6,400 kilometers (4,000 miles) from the surface. The core produces heat by radioactive decay of the elements inside it. It has also conserved heat produced during the formation of the planet billions of years ago. This heat is the also the source of the energy that drives processes in the mantle and the crust.</a:t>
            </a:r>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0</TotalTime>
  <Words>1405</Words>
  <Application>WPS Presentation</Application>
  <PresentationFormat>Custom</PresentationFormat>
  <Paragraphs>52</Paragraphs>
  <Slides>16</Slides>
  <Notes>1</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Organic</vt:lpstr>
      <vt:lpstr>        APPLIED GEOMORPHOLOGY</vt:lpstr>
      <vt:lpstr>UNIT: II APPLIED GEOMORPHOLOGY - P18GC101 INTERNAL PROCESSES </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II - M.Sc., GEOGRAPHY Elective Course(EC)  GEOGRAPHY OF REGIONAL PLANNING</dc:title>
  <dc:creator>Srinath shree</dc:creator>
  <cp:lastModifiedBy>ELCOT</cp:lastModifiedBy>
  <cp:revision>207</cp:revision>
  <dcterms:created xsi:type="dcterms:W3CDTF">2020-08-03T16:47:00Z</dcterms:created>
  <dcterms:modified xsi:type="dcterms:W3CDTF">2020-11-09T17:37:22Z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1033-11.2.0.9718</vt:lpwstr>
  </property>
</Properties>
</file>