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82" r:id="rId4"/>
    <p:sldId id="301" r:id="rId5"/>
    <p:sldId id="288" r:id="rId6"/>
    <p:sldId id="284" r:id="rId7"/>
    <p:sldId id="285" r:id="rId8"/>
    <p:sldId id="314" r:id="rId9"/>
    <p:sldId id="287" r:id="rId10"/>
    <p:sldId id="258" r:id="rId11"/>
    <p:sldId id="259" r:id="rId12"/>
    <p:sldId id="277" r:id="rId13"/>
    <p:sldId id="260" r:id="rId14"/>
    <p:sldId id="261"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0066"/>
    <a:srgbClr val="0BB50B"/>
    <a:srgbClr val="FF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8" d="100"/>
          <a:sy n="68" d="100"/>
        </p:scale>
        <p:origin x="-174"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96D60-3EFE-4EC1-BF54-502A5738F5B6}" type="datetimeFigureOut">
              <a:rPr lang="en-IN" smtClean="0"/>
              <a:pPr/>
              <a:t>10-11-2020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1A8E0-7BE6-444B-9C30-6B9BE259457D}"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59B0A61-DCD9-443F-AFFA-31F69D5E745E}" type="datetimeFigureOut">
              <a:rPr lang="en-IN" smtClean="0"/>
              <a:pPr/>
              <a:t>10-11-2020</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8A9BD882-138C-488F-959B-7ECECEE41301}" type="slidenum">
              <a:rPr lang="en-IN" smtClean="0"/>
              <a:pPr/>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A9BD882-138C-488F-959B-7ECECEE41301}" type="slidenum">
              <a:rPr lang="en-IN" smtClean="0"/>
              <a:pPr/>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59B0A61-DCD9-443F-AFFA-31F69D5E745E}" type="datetimeFigureOut">
              <a:rPr lang="en-IN" smtClean="0"/>
              <a:pPr/>
              <a:t>10-11-2020</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9BD882-138C-488F-959B-7ECECEE41301}"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2117909"/>
            <a:ext cx="6815669" cy="963619"/>
          </a:xfrm>
          <a:ln>
            <a:solidFill>
              <a:schemeClr val="bg1"/>
            </a:solidFill>
          </a:ln>
        </p:spPr>
        <p:txBody>
          <a:bodyPr/>
          <a:lstStyle/>
          <a:p>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400" b="1" dirty="0" smtClean="0">
                <a:solidFill>
                  <a:schemeClr val="accent4">
                    <a:lumMod val="50000"/>
                  </a:schemeClr>
                </a:solidFill>
              </a:rPr>
              <a:t/>
            </a:r>
            <a:br>
              <a:rPr lang="en-IN" sz="2400" b="1" dirty="0" smtClean="0">
                <a:solidFill>
                  <a:schemeClr val="accent4">
                    <a:lumMod val="50000"/>
                  </a:schemeClr>
                </a:solidFill>
              </a:rPr>
            </a:br>
            <a:r>
              <a:rPr lang="en-US" altLang="en-IN" sz="2400" b="1" dirty="0">
                <a:solidFill>
                  <a:srgbClr val="FF0000"/>
                </a:solidFill>
              </a:rPr>
              <a:t>APPLIED GEOMORPHOLOGY</a:t>
            </a:r>
          </a:p>
        </p:txBody>
      </p:sp>
      <p:sp>
        <p:nvSpPr>
          <p:cNvPr id="3" name="Subtitle 2"/>
          <p:cNvSpPr>
            <a:spLocks noGrp="1"/>
          </p:cNvSpPr>
          <p:nvPr>
            <p:ph type="subTitle" idx="1"/>
          </p:nvPr>
        </p:nvSpPr>
        <p:spPr>
          <a:xfrm>
            <a:off x="2918460" y="1125220"/>
            <a:ext cx="7788910" cy="4187825"/>
          </a:xfrm>
        </p:spPr>
        <p:txBody>
          <a:bodyPr>
            <a:noAutofit/>
          </a:bodyPr>
          <a:lstStyle/>
          <a:p>
            <a:endParaRPr lang="en-IN" sz="1800" dirty="0" smtClean="0">
              <a:solidFill>
                <a:srgbClr val="7030A0"/>
              </a:solidFill>
              <a:latin typeface="Adobe Garamond Pro Bold" panose="02020702060506020403" pitchFamily="18" charset="0"/>
            </a:endParaRPr>
          </a:p>
          <a:p>
            <a:endParaRPr lang="en-IN" sz="1600" dirty="0">
              <a:solidFill>
                <a:srgbClr val="7030A0"/>
              </a:solidFill>
              <a:latin typeface="Adobe Garamond Pro Bold" panose="02020702060506020403" pitchFamily="18" charset="0"/>
            </a:endParaRPr>
          </a:p>
          <a:p>
            <a:endParaRPr lang="en-IN" sz="1600" dirty="0" smtClean="0">
              <a:solidFill>
                <a:srgbClr val="7030A0"/>
              </a:solidFill>
              <a:latin typeface="Adobe Garamond Pro Bold" panose="02020702060506020403" pitchFamily="18" charset="0"/>
            </a:endParaRPr>
          </a:p>
          <a:p>
            <a:pPr lvl="1" algn="l"/>
            <a:r>
              <a:rPr lang="en-IN" sz="1500" dirty="0" smtClean="0">
                <a:solidFill>
                  <a:srgbClr val="7030A0"/>
                </a:solidFill>
                <a:latin typeface="Adobe Garamond Pro Bold" panose="02020702060506020403" pitchFamily="18" charset="0"/>
              </a:rPr>
              <a:t>							</a:t>
            </a:r>
          </a:p>
          <a:p>
            <a:pPr lvl="1" algn="l"/>
            <a:endParaRPr lang="en-IN" sz="1500" b="1"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r>
              <a:rPr lang="en-IN" sz="1500" dirty="0" smtClean="0">
                <a:solidFill>
                  <a:srgbClr val="7030A0"/>
                </a:solidFill>
                <a:latin typeface="Adobe Garamond Pro Bold" panose="02020702060506020403" pitchFamily="18" charset="0"/>
              </a:rPr>
              <a:t>                                                                    </a:t>
            </a:r>
            <a:r>
              <a:rPr lang="en-US" sz="1500" dirty="0" smtClean="0">
                <a:solidFill>
                  <a:srgbClr val="7030A0"/>
                </a:solidFill>
                <a:latin typeface="Adobe Garamond Pro Bold" panose="02020702060506020403" pitchFamily="18" charset="0"/>
              </a:rPr>
              <a:t>          </a:t>
            </a:r>
            <a:r>
              <a:rPr lang="en-US" sz="1500" b="1" dirty="0" smtClean="0">
                <a:solidFill>
                  <a:srgbClr val="0000CC"/>
                </a:solidFill>
                <a:latin typeface="Adobe Garamond Pro Bold" panose="02020702060506020403" pitchFamily="18" charset="0"/>
              </a:rPr>
              <a:t>Dr. B.ANU</a:t>
            </a:r>
            <a:r>
              <a:rPr lang="en-IN" sz="1500" b="1" dirty="0" smtClean="0">
                <a:solidFill>
                  <a:srgbClr val="0000CC"/>
                </a:solidFill>
                <a:latin typeface="Adobe Garamond Pro Bold" panose="02020702060506020403" pitchFamily="18" charset="0"/>
              </a:rPr>
              <a:t>SUYA</a:t>
            </a:r>
            <a:r>
              <a:rPr lang="en-IN" sz="1500" b="1" dirty="0">
                <a:solidFill>
                  <a:srgbClr val="0000CC"/>
                </a:solidFill>
                <a:latin typeface="Adobe Garamond Pro Bold" panose="02020702060506020403" pitchFamily="18" charset="0"/>
              </a:rPr>
              <a:t>,</a:t>
            </a:r>
          </a:p>
          <a:p>
            <a:pPr lvl="1" algn="l"/>
            <a:r>
              <a:rPr lang="en-IN" sz="1500" b="1" dirty="0" smtClean="0">
                <a:solidFill>
                  <a:srgbClr val="0000CC"/>
                </a:solidFill>
                <a:latin typeface="Adobe Garamond Pro Bold" panose="02020702060506020403" pitchFamily="18" charset="0"/>
              </a:rPr>
              <a:t>							Assistant </a:t>
            </a:r>
            <a:r>
              <a:rPr lang="en-IN" sz="1500" b="1" dirty="0">
                <a:solidFill>
                  <a:srgbClr val="0000CC"/>
                </a:solidFill>
                <a:latin typeface="Adobe Garamond Pro Bold" panose="02020702060506020403" pitchFamily="18" charset="0"/>
              </a:rPr>
              <a:t>Professor &amp; Head,</a:t>
            </a:r>
          </a:p>
          <a:p>
            <a:pPr lvl="1" algn="l"/>
            <a:r>
              <a:rPr lang="en-IN" sz="1500" b="1" dirty="0" smtClean="0">
                <a:solidFill>
                  <a:srgbClr val="0000CC"/>
                </a:solidFill>
                <a:latin typeface="Adobe Garamond Pro Bold" panose="02020702060506020403" pitchFamily="18" charset="0"/>
              </a:rPr>
              <a:t>							Department </a:t>
            </a:r>
            <a:r>
              <a:rPr lang="en-IN" sz="1500" b="1" dirty="0">
                <a:solidFill>
                  <a:srgbClr val="0000CC"/>
                </a:solidFill>
                <a:latin typeface="Adobe Garamond Pro Bold" panose="02020702060506020403" pitchFamily="18" charset="0"/>
              </a:rPr>
              <a:t>of Geography,</a:t>
            </a:r>
          </a:p>
          <a:p>
            <a:pPr lvl="1" algn="l"/>
            <a:r>
              <a:rPr lang="en-IN" sz="1500" b="1" dirty="0" smtClean="0">
                <a:solidFill>
                  <a:srgbClr val="0000CC"/>
                </a:solidFill>
                <a:latin typeface="Adobe Garamond Pro Bold" panose="02020702060506020403" pitchFamily="18" charset="0"/>
              </a:rPr>
              <a:t>							Government </a:t>
            </a:r>
            <a:r>
              <a:rPr lang="en-IN" sz="1500" b="1" dirty="0">
                <a:solidFill>
                  <a:srgbClr val="0000CC"/>
                </a:solidFill>
                <a:latin typeface="Adobe Garamond Pro Bold" panose="02020702060506020403" pitchFamily="18" charset="0"/>
              </a:rPr>
              <a:t>College for Women (A),</a:t>
            </a:r>
          </a:p>
          <a:p>
            <a:pPr lvl="1" algn="l"/>
            <a:r>
              <a:rPr lang="en-IN" sz="1500" b="1" dirty="0" smtClean="0">
                <a:solidFill>
                  <a:srgbClr val="0000CC"/>
                </a:solidFill>
                <a:latin typeface="Adobe Garamond Pro Bold" panose="02020702060506020403" pitchFamily="18" charset="0"/>
              </a:rPr>
              <a:t>							Kumbakonam</a:t>
            </a:r>
            <a:r>
              <a:rPr lang="en-IN" sz="1500" b="1" dirty="0">
                <a:solidFill>
                  <a:srgbClr val="0000CC"/>
                </a:solidFill>
                <a:latin typeface="Adobe Garamond Pro Bold" panose="02020702060506020403" pitchFamily="18" charset="0"/>
              </a:rPr>
              <a:t>.</a:t>
            </a:r>
          </a:p>
        </p:txBody>
      </p:sp>
      <p:sp>
        <p:nvSpPr>
          <p:cNvPr id="4" name="Rounded Rectangle 3"/>
          <p:cNvSpPr/>
          <p:nvPr/>
        </p:nvSpPr>
        <p:spPr>
          <a:xfrm>
            <a:off x="1395982" y="121828"/>
            <a:ext cx="8836325" cy="11128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rgbClr val="002060"/>
                </a:solidFill>
                <a:latin typeface="Britannic Bold" panose="020B0903060703020204" pitchFamily="34" charset="0"/>
                <a:ea typeface="Adobe Fan Heiti Std B" panose="020B0700000000000000" pitchFamily="34" charset="-128"/>
              </a:rPr>
              <a:t>GOVERNMENT COLLEGE FOR WOMEN (AUTONOMOUS) KUMBAKONAM</a:t>
            </a:r>
          </a:p>
          <a:p>
            <a:pPr algn="ctr"/>
            <a:r>
              <a:rPr lang="en-IN" sz="2000" dirty="0" smtClean="0">
                <a:solidFill>
                  <a:srgbClr val="660066"/>
                </a:solidFill>
                <a:latin typeface="Britannic Bold" panose="020B0903060703020204" pitchFamily="34" charset="0"/>
                <a:ea typeface="Adobe Fan Heiti Std B" panose="020B0700000000000000" pitchFamily="34" charset="-128"/>
              </a:rPr>
              <a:t>DEPARTMENT OF GEOGRAPHY</a:t>
            </a:r>
          </a:p>
          <a:p>
            <a:pPr algn="ctr"/>
            <a:endParaRPr lang="en-IN" dirty="0">
              <a:solidFill>
                <a:srgbClr val="00B050"/>
              </a:solidFill>
            </a:endParaRPr>
          </a:p>
        </p:txBody>
      </p:sp>
      <p:sp>
        <p:nvSpPr>
          <p:cNvPr id="6" name="Rectangle 5"/>
          <p:cNvSpPr/>
          <p:nvPr/>
        </p:nvSpPr>
        <p:spPr>
          <a:xfrm>
            <a:off x="2997327" y="1614932"/>
            <a:ext cx="5632704" cy="502920"/>
          </a:xfrm>
          <a:prstGeom prst="rect">
            <a:avLst/>
          </a:prstGeom>
          <a:noFill/>
          <a:scene3d>
            <a:camera prst="orthographicFront"/>
            <a:lightRig rig="threePt" dir="t"/>
          </a:scene3d>
          <a:sp3d contourW="12700">
            <a:bevelT w="203200"/>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solidFill>
                  <a:schemeClr val="tx1"/>
                </a:solidFill>
              </a:rPr>
              <a:t>I – M.Sc - </a:t>
            </a:r>
            <a:r>
              <a:rPr lang="en-US" altLang="en-IN" sz="2000" b="1" dirty="0" smtClean="0">
                <a:solidFill>
                  <a:schemeClr val="tx1"/>
                </a:solidFill>
              </a:rPr>
              <a:t>GEOGRAPHY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Rectangle 4"/>
          <p:cNvSpPr/>
          <p:nvPr/>
        </p:nvSpPr>
        <p:spPr>
          <a:xfrm>
            <a:off x="562610" y="437515"/>
            <a:ext cx="11066145" cy="57626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endParaRPr lang="en-US" altLang="en-IN" sz="3200" b="1" dirty="0" smtClean="0">
              <a:solidFill>
                <a:schemeClr val="tx1"/>
              </a:solidFill>
              <a:latin typeface="+mj-lt"/>
              <a:cs typeface="+mj-lt"/>
            </a:endParaRPr>
          </a:p>
        </p:txBody>
      </p:sp>
      <p:pic>
        <p:nvPicPr>
          <p:cNvPr id="2" name="Content Placeholder 1"/>
          <p:cNvPicPr>
            <a:picLocks noGrp="1" noChangeAspect="1"/>
          </p:cNvPicPr>
          <p:nvPr>
            <p:ph idx="1"/>
          </p:nvPr>
        </p:nvPicPr>
        <p:blipFill>
          <a:blip r:embed="rId2"/>
          <a:stretch>
            <a:fillRect/>
          </a:stretch>
        </p:blipFill>
        <p:spPr>
          <a:xfrm>
            <a:off x="0" y="-400050"/>
            <a:ext cx="12397105" cy="759714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Rectangle 3"/>
          <p:cNvSpPr/>
          <p:nvPr/>
        </p:nvSpPr>
        <p:spPr>
          <a:xfrm>
            <a:off x="676275" y="459740"/>
            <a:ext cx="10840085" cy="5552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nSpc>
                <a:spcPct val="150000"/>
              </a:lnSpc>
              <a:buFont typeface="Wingdings" panose="05000000000000000000" pitchFamily="2" charset="2"/>
              <a:buNone/>
            </a:pPr>
            <a:endParaRPr lang="en-US" altLang="en-IN" sz="2800" b="1" dirty="0" smtClean="0">
              <a:solidFill>
                <a:schemeClr val="tx1"/>
              </a:solidFill>
              <a:latin typeface="Bell MT" panose="02020503060305020303" pitchFamily="18" charset="0"/>
            </a:endParaRPr>
          </a:p>
        </p:txBody>
      </p:sp>
      <p:pic>
        <p:nvPicPr>
          <p:cNvPr id="2" name="Content Placeholder 1"/>
          <p:cNvPicPr>
            <a:picLocks noGrp="1" noChangeAspect="1"/>
          </p:cNvPicPr>
          <p:nvPr>
            <p:ph idx="1"/>
          </p:nvPr>
        </p:nvPicPr>
        <p:blipFill>
          <a:blip r:embed="rId2"/>
          <a:stretch>
            <a:fillRect/>
          </a:stretch>
        </p:blipFill>
        <p:spPr>
          <a:xfrm>
            <a:off x="0" y="-320040"/>
            <a:ext cx="12191365" cy="717804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Autofit/>
          </a:bodyPr>
          <a:lstStyle/>
          <a:p>
            <a:pPr indent="0">
              <a:lnSpc>
                <a:spcPct val="150000"/>
              </a:lnSpc>
              <a:buFont typeface="Wingdings" panose="05000000000000000000" pitchFamily="2" charset="2"/>
              <a:buNone/>
            </a:pPr>
            <a:r>
              <a:rPr lang="en-US" sz="1800" b="1" dirty="0" smtClean="0">
                <a:solidFill>
                  <a:schemeClr val="tx1"/>
                </a:solidFill>
              </a:rPr>
              <a:t> </a:t>
            </a:r>
            <a:endParaRPr lang="en-US" sz="2000" b="1" dirty="0" smtClean="0">
              <a:solidFill>
                <a:schemeClr val="tx1"/>
              </a:solidFill>
            </a:endParaRPr>
          </a:p>
        </p:txBody>
      </p:sp>
      <p:pic>
        <p:nvPicPr>
          <p:cNvPr id="2" name="Content Placeholder 1"/>
          <p:cNvPicPr>
            <a:picLocks noGrp="1" noChangeAspect="1"/>
          </p:cNvPicPr>
          <p:nvPr>
            <p:ph sz="half" idx="2"/>
          </p:nvPr>
        </p:nvPicPr>
        <p:blipFill>
          <a:blip r:embed="rId2"/>
          <a:stretch>
            <a:fillRect/>
          </a:stretch>
        </p:blipFill>
        <p:spPr>
          <a:xfrm>
            <a:off x="0" y="-99060"/>
            <a:ext cx="12192000" cy="695706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Rectangle 3"/>
          <p:cNvSpPr/>
          <p:nvPr/>
        </p:nvSpPr>
        <p:spPr>
          <a:xfrm>
            <a:off x="725170" y="746125"/>
            <a:ext cx="10584815" cy="53657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nSpc>
                <a:spcPct val="130000"/>
              </a:lnSpc>
              <a:buFont typeface="Wingdings" panose="05000000000000000000" pitchFamily="2" charset="2"/>
              <a:buNone/>
            </a:pPr>
            <a:endParaRPr lang="en-IN" sz="2400" b="1" dirty="0">
              <a:solidFill>
                <a:schemeClr val="tx1"/>
              </a:solidFill>
            </a:endParaRPr>
          </a:p>
        </p:txBody>
      </p:sp>
      <p:pic>
        <p:nvPicPr>
          <p:cNvPr id="2" name="Content Placeholder 1"/>
          <p:cNvPicPr>
            <a:picLocks noGrp="1" noChangeAspect="1"/>
          </p:cNvPicPr>
          <p:nvPr>
            <p:ph idx="1"/>
          </p:nvPr>
        </p:nvPicPr>
        <p:blipFill>
          <a:blip r:embed="rId2"/>
          <a:stretch>
            <a:fillRect/>
          </a:stretch>
        </p:blipFill>
        <p:spPr>
          <a:xfrm>
            <a:off x="0" y="0"/>
            <a:ext cx="12191365" cy="685863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2" name="Content Placeholder 1"/>
          <p:cNvSpPr>
            <a:spLocks noGrp="1"/>
          </p:cNvSpPr>
          <p:nvPr>
            <p:ph sz="half" idx="1"/>
          </p:nvPr>
        </p:nvSpPr>
        <p:spPr/>
        <p:txBody>
          <a:bodyPr>
            <a:noAutofit/>
          </a:bodyPr>
          <a:lstStyle/>
          <a:p>
            <a:pPr marL="0" indent="0">
              <a:lnSpc>
                <a:spcPct val="150000"/>
              </a:lnSpc>
              <a:buNone/>
            </a:pPr>
            <a:r>
              <a:rPr lang="en-US" sz="2800" b="1">
                <a:latin typeface="+mj-lt"/>
                <a:cs typeface="+mj-lt"/>
              </a:rPr>
              <a:t>       </a:t>
            </a:r>
          </a:p>
        </p:txBody>
      </p:sp>
      <p:pic>
        <p:nvPicPr>
          <p:cNvPr id="3" name="Content Placeholder 2"/>
          <p:cNvPicPr>
            <a:picLocks noGrp="1" noChangeAspect="1"/>
          </p:cNvPicPr>
          <p:nvPr>
            <p:ph sz="half" idx="2"/>
          </p:nvPr>
        </p:nvPicPr>
        <p:blipFill>
          <a:blip r:embed="rId2"/>
          <a:stretch>
            <a:fillRect/>
          </a:stretch>
        </p:blipFill>
        <p:spPr>
          <a:xfrm>
            <a:off x="0" y="0"/>
            <a:ext cx="12192000" cy="685736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67713" y="3054096"/>
            <a:ext cx="6455664" cy="111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8000" b="1" dirty="0" smtClean="0">
                <a:solidFill>
                  <a:srgbClr val="FF0066"/>
                </a:solidFill>
                <a:latin typeface="Adobe Caslon Pro Bold" panose="0205070206050A020403" pitchFamily="18" charset="0"/>
              </a:rPr>
              <a:t>Thank you</a:t>
            </a:r>
            <a:endParaRPr lang="en-IN" sz="8000" b="1" dirty="0">
              <a:solidFill>
                <a:srgbClr val="FF0066"/>
              </a:solidFill>
              <a:latin typeface="Adobe Caslon Pro Bold" panose="0205070206050A020403"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605" y="636905"/>
            <a:ext cx="10622915" cy="1649095"/>
          </a:xfrm>
        </p:spPr>
        <p:txBody>
          <a:bodyPr>
            <a:normAutofit fontScale="90000"/>
          </a:bodyPr>
          <a:lstStyle/>
          <a:p>
            <a:r>
              <a:rPr lang="en-US" altLang="en-IN" sz="3100" b="1" dirty="0">
                <a:solidFill>
                  <a:schemeClr val="tx1"/>
                </a:solidFill>
                <a:latin typeface="Calibri Light" panose="020F0302020204030204"/>
              </a:rPr>
              <a:t>UNIT: II</a:t>
            </a:r>
            <a:br>
              <a:rPr lang="en-US" altLang="en-IN" sz="3100" b="1" dirty="0">
                <a:solidFill>
                  <a:schemeClr val="tx1"/>
                </a:solidFill>
                <a:latin typeface="Calibri Light" panose="020F0302020204030204"/>
              </a:rPr>
            </a:br>
            <a:r>
              <a:rPr lang="en-US" altLang="en-IN" sz="4000" b="1" dirty="0">
                <a:solidFill>
                  <a:srgbClr val="0000CC"/>
                </a:solidFill>
                <a:latin typeface="Calibri Light" panose="020F0302020204030204"/>
              </a:rPr>
              <a:t>APPLIED GEOMORPHOLOGY - P18GC101</a:t>
            </a:r>
            <a:br>
              <a:rPr lang="en-US" altLang="en-IN" sz="4000" b="1" dirty="0">
                <a:solidFill>
                  <a:srgbClr val="0000CC"/>
                </a:solidFill>
                <a:latin typeface="Calibri Light" panose="020F0302020204030204"/>
              </a:rPr>
            </a:br>
            <a:r>
              <a:rPr lang="en-US" altLang="en-IN" sz="4000" b="1" dirty="0">
                <a:solidFill>
                  <a:srgbClr val="FF0000"/>
                </a:solidFill>
                <a:latin typeface="Calibri Light" panose="020F0302020204030204"/>
              </a:rPr>
              <a:t>Meaning - Definition of Diastrophism</a:t>
            </a:r>
          </a:p>
        </p:txBody>
      </p:sp>
      <p:sp>
        <p:nvSpPr>
          <p:cNvPr id="3" name="Content Placeholder 2"/>
          <p:cNvSpPr>
            <a:spLocks noGrp="1"/>
          </p:cNvSpPr>
          <p:nvPr>
            <p:ph idx="1"/>
          </p:nvPr>
        </p:nvSpPr>
        <p:spPr>
          <a:xfrm>
            <a:off x="635635" y="2286000"/>
            <a:ext cx="10920730" cy="3869690"/>
          </a:xfrm>
        </p:spPr>
        <p:txBody>
          <a:bodyPr>
            <a:noAutofit/>
          </a:bodyPr>
          <a:lstStyle/>
          <a:p>
            <a:pPr marL="0" indent="0" algn="just">
              <a:lnSpc>
                <a:spcPct val="130000"/>
              </a:lnSpc>
              <a:buNone/>
            </a:pPr>
            <a:r>
              <a:rPr lang="en-US" b="1" dirty="0" smtClean="0"/>
              <a:t>   </a:t>
            </a:r>
            <a:r>
              <a:rPr lang="en-US" b="1" dirty="0" smtClean="0">
                <a:solidFill>
                  <a:srgbClr val="FF0000"/>
                </a:solidFill>
              </a:rPr>
              <a:t>Definition of Geomorphology:</a:t>
            </a:r>
          </a:p>
          <a:p>
            <a:pPr marL="0" indent="0" algn="just">
              <a:lnSpc>
                <a:spcPct val="130000"/>
              </a:lnSpc>
              <a:buNone/>
            </a:pPr>
            <a:r>
              <a:rPr lang="en-IN" sz="2000" b="1" dirty="0"/>
              <a:t>        </a:t>
            </a:r>
            <a:r>
              <a:rPr lang="en-US" sz="2000" b="1" dirty="0" smtClean="0">
                <a:sym typeface="+mn-ea"/>
              </a:rPr>
              <a:t> Geomorphology is the scientific study of the origin and evolution of topographic and bathymetric features created by physical, chemical or biological processes operating at or near the Earth's surface.</a:t>
            </a:r>
          </a:p>
          <a:p>
            <a:pPr marL="0" indent="0" algn="just">
              <a:lnSpc>
                <a:spcPct val="130000"/>
              </a:lnSpc>
              <a:buNone/>
            </a:pPr>
            <a:r>
              <a:rPr lang="en-US" sz="2000" b="1">
                <a:solidFill>
                  <a:srgbClr val="FF0000"/>
                </a:solidFill>
                <a:sym typeface="+mn-ea"/>
              </a:rPr>
              <a:t>What do you mean by geomorphology?</a:t>
            </a:r>
            <a:endParaRPr lang="en-US" sz="2000" b="1">
              <a:solidFill>
                <a:srgbClr val="FF0000"/>
              </a:solidFill>
            </a:endParaRPr>
          </a:p>
          <a:p>
            <a:pPr marL="0" indent="0" algn="just">
              <a:lnSpc>
                <a:spcPct val="130000"/>
              </a:lnSpc>
              <a:buNone/>
            </a:pPr>
            <a:r>
              <a:rPr lang="en-US" sz="2000" b="1">
                <a:sym typeface="+mn-ea"/>
              </a:rPr>
              <a:t>     Geomorphology is the study of landforms, their processes, form and sediments at the surface of the Earth (and sometimes on other planets). Study includes looking at landscapes to work out how the earth surface processes, such as air, water and ice, can mould the landscape. </a:t>
            </a:r>
            <a:endParaRPr lang="en-US" sz="2000" b="1"/>
          </a:p>
          <a:p>
            <a:pPr marL="0" indent="0" algn="just">
              <a:lnSpc>
                <a:spcPct val="150000"/>
              </a:lnSpc>
              <a:buNone/>
            </a:pPr>
            <a:endParaRPr lang="en-IN" sz="2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4520" y="622935"/>
            <a:ext cx="11078845" cy="5694045"/>
          </a:xfrm>
        </p:spPr>
        <p:txBody>
          <a:bodyPr>
            <a:noAutofit/>
          </a:bodyPr>
          <a:lstStyle/>
          <a:p>
            <a:pPr marL="0" indent="0">
              <a:lnSpc>
                <a:spcPct val="100000"/>
              </a:lnSpc>
              <a:buNone/>
            </a:pPr>
            <a:r>
              <a:rPr lang="en-US" sz="3200" b="1">
                <a:solidFill>
                  <a:srgbClr val="FF0000"/>
                </a:solidFill>
              </a:rPr>
              <a:t>  Is Diastrophism part of Geotectonics?</a:t>
            </a:r>
          </a:p>
          <a:p>
            <a:pPr marL="0" indent="0">
              <a:lnSpc>
                <a:spcPct val="100000"/>
              </a:lnSpc>
              <a:buNone/>
            </a:pPr>
            <a:r>
              <a:rPr lang="en-US" sz="2800" b="1"/>
              <a:t>     Also called tectonism. the action of the forces that cause the earth's crust to be deformed, producing continents, mountains, changes of level, etc.</a:t>
            </a:r>
          </a:p>
          <a:p>
            <a:pPr marL="0" indent="0">
              <a:lnSpc>
                <a:spcPct val="100000"/>
              </a:lnSpc>
              <a:buNone/>
            </a:pPr>
            <a:endParaRPr lang="en-US" sz="2800" b="1"/>
          </a:p>
          <a:p>
            <a:pPr marL="0" indent="0">
              <a:lnSpc>
                <a:spcPct val="100000"/>
              </a:lnSpc>
              <a:buNone/>
            </a:pPr>
            <a:r>
              <a:rPr lang="en-US" sz="2800" b="1"/>
              <a:t>       The process of movement and deformation of the earth's crust that gives rise to large-scale features such as continents, ocean basins, and mountains. Also called: tectonism See also orogeny, epeirogeny he action of the forces that cause the earth's crust to be deformed, producing continents, mountains, etc.</a:t>
            </a:r>
          </a:p>
          <a:p>
            <a:pPr marL="0" indent="0">
              <a:lnSpc>
                <a:spcPct val="100000"/>
              </a:lnSpc>
              <a:buNone/>
            </a:pPr>
            <a:endParaRPr lang="en-US" sz="28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635"/>
            <a:ext cx="12192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1845" y="764540"/>
            <a:ext cx="10623550" cy="5489575"/>
          </a:xfrm>
        </p:spPr>
        <p:txBody>
          <a:bodyPr>
            <a:normAutofit/>
          </a:bodyPr>
          <a:lstStyle/>
          <a:p>
            <a:pPr marL="0" indent="0">
              <a:lnSpc>
                <a:spcPct val="150000"/>
              </a:lnSpc>
              <a:buNone/>
            </a:pPr>
            <a:r>
              <a:rPr lang="en-US" sz="2800" b="1">
                <a:sym typeface="+mn-ea"/>
              </a:rPr>
              <a:t>    The process of movement that causes the earth’s crust to form continents, mountains, etc. — diastrophic, diastrophism - the process of deformation that produces continents and ocean basins in the earth's crust. The  geologic process, geological process - (geology) a natural process whereby geological features are modified</a:t>
            </a:r>
          </a:p>
          <a:p>
            <a:pPr marL="0" indent="0">
              <a:lnSpc>
                <a:spcPct val="150000"/>
              </a:lnSpc>
              <a:buNone/>
            </a:pPr>
            <a:endParaRPr lang="en-US" sz="2800" b="1">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Autofit/>
          </a:bodyPr>
          <a:lstStyle/>
          <a:p>
            <a:pPr marL="0" indent="0">
              <a:buNone/>
            </a:pPr>
            <a:r>
              <a:rPr lang="en-US" sz="3200" b="1">
                <a:sym typeface="+mn-ea"/>
              </a:rPr>
              <a:t>         </a:t>
            </a:r>
          </a:p>
          <a:p>
            <a:endParaRPr lang="en-US" sz="3200" b="1">
              <a:sym typeface="+mn-ea"/>
            </a:endParaRPr>
          </a:p>
        </p:txBody>
      </p:sp>
      <p:pic>
        <p:nvPicPr>
          <p:cNvPr id="6" name="Content Placeholder 5"/>
          <p:cNvPicPr>
            <a:picLocks noGrp="1" noChangeAspect="1"/>
          </p:cNvPicPr>
          <p:nvPr>
            <p:ph sz="half" idx="2"/>
          </p:nvPr>
        </p:nvPicPr>
        <p:blipFill>
          <a:blip r:embed="rId2"/>
          <a:stretch>
            <a:fillRect/>
          </a:stretch>
        </p:blipFill>
        <p:spPr>
          <a:xfrm>
            <a:off x="313690" y="635"/>
            <a:ext cx="11576685" cy="651573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137160" y="0"/>
            <a:ext cx="11901805" cy="685736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a:xfrm>
            <a:off x="1295401" y="2495972"/>
            <a:ext cx="9601196" cy="3318936"/>
          </a:xfrm>
        </p:spPr>
        <p:txBody>
          <a:bodyPr/>
          <a:lstStyle/>
          <a:p>
            <a:endParaRPr lang="en-US"/>
          </a:p>
        </p:txBody>
      </p:sp>
      <p:pic>
        <p:nvPicPr>
          <p:cNvPr id="6" name="Content Placeholder 5"/>
          <p:cNvPicPr>
            <a:picLocks noGrp="1" noChangeAspect="1"/>
          </p:cNvPicPr>
          <p:nvPr>
            <p:ph sz="half" idx="2"/>
          </p:nvPr>
        </p:nvPicPr>
        <p:blipFill>
          <a:blip r:embed="rId2"/>
          <a:stretch>
            <a:fillRect/>
          </a:stretch>
        </p:blipFill>
        <p:spPr>
          <a:xfrm>
            <a:off x="346710" y="0"/>
            <a:ext cx="11498580" cy="656399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0" y="-635"/>
            <a:ext cx="12192000" cy="6858635"/>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TotalTime>
  <Words>272</Words>
  <Application>WPS Presentation</Application>
  <PresentationFormat>Custom</PresentationFormat>
  <Paragraphs>30</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Organic</vt:lpstr>
      <vt:lpstr>        APPLIED GEOMORPHOLOGY</vt:lpstr>
      <vt:lpstr>UNIT: II APPLIED GEOMORPHOLOGY - P18GC101 Meaning - Definition of Diastrophism</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 M.Sc., GEOGRAPHY Elective Course(EC)  GEOGRAPHY OF REGIONAL PLANNING</dc:title>
  <dc:creator>Srinath shree</dc:creator>
  <cp:lastModifiedBy>ELCOT</cp:lastModifiedBy>
  <cp:revision>235</cp:revision>
  <dcterms:created xsi:type="dcterms:W3CDTF">2020-08-03T16:47:00Z</dcterms:created>
  <dcterms:modified xsi:type="dcterms:W3CDTF">2020-11-11T07:11:33Z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1033-11.2.0.9718</vt:lpwstr>
  </property>
</Properties>
</file>