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56" r:id="rId2"/>
    <p:sldId id="257" r:id="rId3"/>
    <p:sldId id="364" r:id="rId4"/>
    <p:sldId id="363" r:id="rId5"/>
    <p:sldId id="258" r:id="rId6"/>
    <p:sldId id="259" r:id="rId7"/>
    <p:sldId id="326" r:id="rId8"/>
    <p:sldId id="260" r:id="rId9"/>
    <p:sldId id="261" r:id="rId10"/>
    <p:sldId id="322" r:id="rId11"/>
    <p:sldId id="323" r:id="rId12"/>
    <p:sldId id="324" r:id="rId13"/>
    <p:sldId id="327" r:id="rId14"/>
    <p:sldId id="330" r:id="rId15"/>
    <p:sldId id="374" r:id="rId16"/>
    <p:sldId id="380" r:id="rId17"/>
    <p:sldId id="372" r:id="rId18"/>
    <p:sldId id="373" r:id="rId19"/>
    <p:sldId id="329" r:id="rId20"/>
    <p:sldId id="328" r:id="rId21"/>
    <p:sldId id="339" r:id="rId22"/>
    <p:sldId id="346" r:id="rId23"/>
    <p:sldId id="331" r:id="rId24"/>
    <p:sldId id="332" r:id="rId25"/>
    <p:sldId id="333" r:id="rId26"/>
    <p:sldId id="337" r:id="rId27"/>
    <p:sldId id="338" r:id="rId28"/>
    <p:sldId id="334" r:id="rId29"/>
    <p:sldId id="335" r:id="rId30"/>
    <p:sldId id="367" r:id="rId31"/>
    <p:sldId id="379" r:id="rId32"/>
    <p:sldId id="378" r:id="rId33"/>
    <p:sldId id="340" r:id="rId34"/>
    <p:sldId id="341" r:id="rId35"/>
    <p:sldId id="342" r:id="rId36"/>
    <p:sldId id="343" r:id="rId37"/>
    <p:sldId id="344" r:id="rId38"/>
    <p:sldId id="27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60066"/>
    <a:srgbClr val="FF0066"/>
    <a:srgbClr val="0BB50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81" d="100"/>
          <a:sy n="81" d="100"/>
        </p:scale>
        <p:origin x="-276"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A96D60-3EFE-4EC1-BF54-502A5738F5B6}" type="datetimeFigureOut">
              <a:rPr lang="en-IN" smtClean="0"/>
              <a:pPr/>
              <a:t>04-12-2020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1A8E0-7BE6-444B-9C30-6B9BE259457D}"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59B0A61-DCD9-443F-AFFA-31F69D5E745E}" type="datetimeFigureOut">
              <a:rPr lang="en-IN" smtClean="0"/>
              <a:pPr/>
              <a:t>04-12-2020</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8A9BD882-138C-488F-959B-7ECECEE41301}" type="slidenum">
              <a:rPr lang="en-IN" smtClean="0"/>
              <a:pPr/>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0A61-DCD9-443F-AFFA-31F69D5E745E}" type="datetimeFigureOut">
              <a:rPr lang="en-IN" smtClean="0"/>
              <a:pPr/>
              <a:t>04-12-2020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04-12-2020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04-12-2020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04-12-2020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04-12-2020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04-12-2020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pPr/>
              <a:t>04-12-2020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pPr/>
              <a:t>04-12-2020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pPr/>
              <a:t>04-12-2020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04-12-2020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59B0A61-DCD9-443F-AFFA-31F69D5E745E}" type="datetimeFigureOut">
              <a:rPr lang="en-IN" smtClean="0"/>
              <a:pPr/>
              <a:t>04-12-2020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9B0A61-DCD9-443F-AFFA-31F69D5E745E}" type="datetimeFigureOut">
              <a:rPr lang="en-IN" smtClean="0"/>
              <a:pPr/>
              <a:t>04-12-2020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A9BD882-138C-488F-959B-7ECECEE41301}" type="slidenum">
              <a:rPr lang="en-IN" smtClean="0"/>
              <a:pPr/>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9B0A61-DCD9-443F-AFFA-31F69D5E745E}" type="datetimeFigureOut">
              <a:rPr lang="en-IN" smtClean="0"/>
              <a:pPr/>
              <a:t>04-12-2020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A9BD882-138C-488F-959B-7ECECEE41301}"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B0A61-DCD9-443F-AFFA-31F69D5E745E}" type="datetimeFigureOut">
              <a:rPr lang="en-IN" smtClean="0"/>
              <a:pPr/>
              <a:t>04-12-2020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0A61-DCD9-443F-AFFA-31F69D5E745E}" type="datetimeFigureOut">
              <a:rPr lang="en-IN" smtClean="0"/>
              <a:pPr/>
              <a:t>04-12-2020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0A61-DCD9-443F-AFFA-31F69D5E745E}" type="datetimeFigureOut">
              <a:rPr lang="en-IN" smtClean="0"/>
              <a:pPr/>
              <a:t>04-12-2020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59B0A61-DCD9-443F-AFFA-31F69D5E745E}" type="datetimeFigureOut">
              <a:rPr lang="en-IN" smtClean="0"/>
              <a:pPr/>
              <a:t>04-12-2020</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9BD882-138C-488F-959B-7ECECEE41301}"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87955" y="2272665"/>
            <a:ext cx="6815455" cy="965835"/>
          </a:xfrm>
          <a:ln>
            <a:solidFill>
              <a:schemeClr val="bg1"/>
            </a:solidFill>
          </a:ln>
        </p:spPr>
        <p:txBody>
          <a:bodyPr/>
          <a:lstStyle/>
          <a:p>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a:solidFill>
                  <a:schemeClr val="accent4">
                    <a:lumMod val="50000"/>
                  </a:schemeClr>
                </a:solidFill>
              </a:rPr>
              <a:t/>
            </a:r>
            <a:br>
              <a:rPr lang="en-IN" sz="2000" b="1" dirty="0">
                <a:solidFill>
                  <a:schemeClr val="accent4">
                    <a:lumMod val="50000"/>
                  </a:schemeClr>
                </a:solidFill>
              </a:rPr>
            </a:br>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a:solidFill>
                  <a:schemeClr val="accent4">
                    <a:lumMod val="50000"/>
                  </a:schemeClr>
                </a:solidFill>
              </a:rPr>
              <a:t/>
            </a:r>
            <a:br>
              <a:rPr lang="en-IN" sz="2000" b="1" dirty="0">
                <a:solidFill>
                  <a:schemeClr val="accent4">
                    <a:lumMod val="50000"/>
                  </a:schemeClr>
                </a:solidFill>
              </a:rPr>
            </a:br>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a:solidFill>
                  <a:schemeClr val="accent4">
                    <a:lumMod val="50000"/>
                  </a:schemeClr>
                </a:solidFill>
              </a:rPr>
              <a:t/>
            </a:r>
            <a:br>
              <a:rPr lang="en-IN" sz="2000" b="1" dirty="0">
                <a:solidFill>
                  <a:schemeClr val="accent4">
                    <a:lumMod val="50000"/>
                  </a:schemeClr>
                </a:solidFill>
              </a:rPr>
            </a:br>
            <a:r>
              <a:rPr lang="en-IN" sz="2400" b="1" dirty="0" smtClean="0">
                <a:solidFill>
                  <a:schemeClr val="accent4">
                    <a:lumMod val="50000"/>
                  </a:schemeClr>
                </a:solidFill>
              </a:rPr>
              <a:t/>
            </a:r>
            <a:br>
              <a:rPr lang="en-IN" sz="2400" b="1" dirty="0" smtClean="0">
                <a:solidFill>
                  <a:schemeClr val="accent4">
                    <a:lumMod val="50000"/>
                  </a:schemeClr>
                </a:solidFill>
              </a:rPr>
            </a:br>
            <a:r>
              <a:rPr lang="en-US" altLang="en-IN" sz="2000" b="1" dirty="0">
                <a:solidFill>
                  <a:srgbClr val="002060"/>
                </a:solidFill>
              </a:rPr>
              <a:t>APPLIED GEOMORPHOLOGY</a:t>
            </a:r>
            <a:r>
              <a:rPr lang="en-US" altLang="en-IN" sz="2000" b="1" dirty="0">
                <a:solidFill>
                  <a:srgbClr val="FF0000"/>
                </a:solidFill>
              </a:rPr>
              <a:t> - </a:t>
            </a:r>
            <a:r>
              <a:rPr lang="en-US" altLang="en-IN" sz="2000" b="1" dirty="0">
                <a:solidFill>
                  <a:schemeClr val="tx1"/>
                </a:solidFill>
              </a:rPr>
              <a:t>UNIT: II</a:t>
            </a:r>
            <a:br>
              <a:rPr lang="en-US" altLang="en-IN" sz="2000" b="1" dirty="0">
                <a:solidFill>
                  <a:schemeClr val="tx1"/>
                </a:solidFill>
              </a:rPr>
            </a:br>
            <a:r>
              <a:rPr lang="en-US" altLang="en-IN" sz="2000" b="1" dirty="0">
                <a:solidFill>
                  <a:srgbClr val="FF0000"/>
                </a:solidFill>
              </a:rPr>
              <a:t>GLACIAL LANDFORMS</a:t>
            </a:r>
            <a:r>
              <a:rPr lang="en-US" altLang="en-IN" sz="2400" b="1" dirty="0">
                <a:solidFill>
                  <a:srgbClr val="FF0000"/>
                </a:solidFill>
              </a:rPr>
              <a:t/>
            </a:r>
            <a:br>
              <a:rPr lang="en-US" altLang="en-IN" sz="2400" b="1" dirty="0">
                <a:solidFill>
                  <a:srgbClr val="FF0000"/>
                </a:solidFill>
              </a:rPr>
            </a:br>
            <a:r>
              <a:rPr lang="en-US" altLang="en-IN" sz="2400" b="1" dirty="0">
                <a:solidFill>
                  <a:srgbClr val="0000CC"/>
                </a:solidFill>
              </a:rPr>
              <a:t> </a:t>
            </a:r>
          </a:p>
        </p:txBody>
      </p:sp>
      <p:sp>
        <p:nvSpPr>
          <p:cNvPr id="3" name="Subtitle 2"/>
          <p:cNvSpPr>
            <a:spLocks noGrp="1"/>
          </p:cNvSpPr>
          <p:nvPr>
            <p:ph type="subTitle" idx="1"/>
          </p:nvPr>
        </p:nvSpPr>
        <p:spPr>
          <a:xfrm>
            <a:off x="2250831" y="1014094"/>
            <a:ext cx="8053754" cy="4519197"/>
          </a:xfrm>
        </p:spPr>
        <p:txBody>
          <a:bodyPr>
            <a:noAutofit/>
          </a:bodyPr>
          <a:lstStyle/>
          <a:p>
            <a:endParaRPr lang="en-IN" sz="1800" dirty="0" smtClean="0">
              <a:solidFill>
                <a:srgbClr val="7030A0"/>
              </a:solidFill>
              <a:latin typeface="Adobe Garamond Pro Bold" panose="02020702060506020403" pitchFamily="18" charset="0"/>
            </a:endParaRPr>
          </a:p>
          <a:p>
            <a:endParaRPr lang="en-IN" sz="1600" dirty="0">
              <a:solidFill>
                <a:srgbClr val="7030A0"/>
              </a:solidFill>
              <a:latin typeface="Adobe Garamond Pro Bold" panose="02020702060506020403" pitchFamily="18" charset="0"/>
            </a:endParaRPr>
          </a:p>
          <a:p>
            <a:endParaRPr lang="en-IN" sz="1600" dirty="0" smtClean="0">
              <a:solidFill>
                <a:srgbClr val="7030A0"/>
              </a:solidFill>
              <a:latin typeface="Adobe Garamond Pro Bold" panose="02020702060506020403" pitchFamily="18" charset="0"/>
            </a:endParaRPr>
          </a:p>
          <a:p>
            <a:pPr lvl="1" algn="l"/>
            <a:r>
              <a:rPr lang="en-IN" sz="1500" dirty="0" smtClean="0">
                <a:solidFill>
                  <a:srgbClr val="7030A0"/>
                </a:solidFill>
                <a:latin typeface="Adobe Garamond Pro Bold" panose="02020702060506020403" pitchFamily="18" charset="0"/>
              </a:rPr>
              <a:t>							</a:t>
            </a:r>
          </a:p>
          <a:p>
            <a:pPr lvl="1" algn="l"/>
            <a:endParaRPr lang="en-IN" sz="1500" b="1" dirty="0" smtClean="0">
              <a:solidFill>
                <a:srgbClr val="7030A0"/>
              </a:solidFill>
              <a:latin typeface="Adobe Garamond Pro Bold" panose="02020702060506020403" pitchFamily="18" charset="0"/>
            </a:endParaRPr>
          </a:p>
          <a:p>
            <a:pPr lvl="1" algn="l"/>
            <a:endParaRPr lang="en-IN" sz="1500" b="1" dirty="0" smtClean="0">
              <a:solidFill>
                <a:srgbClr val="7030A0"/>
              </a:solidFill>
              <a:latin typeface="Adobe Garamond Pro Bold" panose="02020702060506020403" pitchFamily="18" charset="0"/>
            </a:endParaRPr>
          </a:p>
          <a:p>
            <a:pPr lvl="1" algn="l"/>
            <a:endParaRPr lang="en-IN" sz="1500" b="1" dirty="0" smtClean="0">
              <a:solidFill>
                <a:srgbClr val="7030A0"/>
              </a:solidFill>
              <a:latin typeface="Adobe Garamond Pro Bold" panose="02020702060506020403" pitchFamily="18" charset="0"/>
            </a:endParaRPr>
          </a:p>
          <a:p>
            <a:pPr lvl="1" algn="l"/>
            <a:r>
              <a:rPr lang="en-IN" sz="1500" dirty="0" smtClean="0">
                <a:solidFill>
                  <a:srgbClr val="7030A0"/>
                </a:solidFill>
                <a:latin typeface="Adobe Garamond Pro Bold" panose="02020702060506020403" pitchFamily="18" charset="0"/>
              </a:rPr>
              <a:t>                                                                 </a:t>
            </a:r>
            <a:r>
              <a:rPr lang="en-IN" sz="1500" dirty="0" smtClean="0">
                <a:solidFill>
                  <a:srgbClr val="7030A0"/>
                </a:solidFill>
                <a:latin typeface="Adobe Garamond Pro Bold" panose="02020702060506020403" pitchFamily="18" charset="0"/>
              </a:rPr>
              <a:t>            </a:t>
            </a:r>
            <a:r>
              <a:rPr lang="en-IN" sz="1500" dirty="0" smtClean="0">
                <a:solidFill>
                  <a:srgbClr val="0000CC"/>
                </a:solidFill>
                <a:latin typeface="Adobe Garamond Pro Bold" panose="02020702060506020403" pitchFamily="18" charset="0"/>
              </a:rPr>
              <a:t> </a:t>
            </a:r>
            <a:r>
              <a:rPr lang="en-US" sz="1500" b="1" dirty="0" smtClean="0">
                <a:solidFill>
                  <a:srgbClr val="0000CC"/>
                </a:solidFill>
                <a:latin typeface="Adobe Garamond Pro Bold" panose="02020702060506020403" pitchFamily="18" charset="0"/>
              </a:rPr>
              <a:t>Dr. B.ANU</a:t>
            </a:r>
            <a:r>
              <a:rPr lang="en-IN" sz="1500" b="1" dirty="0" smtClean="0">
                <a:solidFill>
                  <a:srgbClr val="0000CC"/>
                </a:solidFill>
                <a:latin typeface="Adobe Garamond Pro Bold" panose="02020702060506020403" pitchFamily="18" charset="0"/>
              </a:rPr>
              <a:t>SUYA</a:t>
            </a:r>
            <a:r>
              <a:rPr lang="en-IN" sz="1500" b="1" dirty="0">
                <a:solidFill>
                  <a:srgbClr val="0000CC"/>
                </a:solidFill>
                <a:latin typeface="Adobe Garamond Pro Bold" panose="02020702060506020403" pitchFamily="18" charset="0"/>
              </a:rPr>
              <a:t>,</a:t>
            </a:r>
          </a:p>
          <a:p>
            <a:pPr lvl="1" algn="l"/>
            <a:r>
              <a:rPr lang="en-IN" sz="1500" b="1" dirty="0" smtClean="0">
                <a:solidFill>
                  <a:srgbClr val="0000CC"/>
                </a:solidFill>
                <a:latin typeface="Adobe Garamond Pro Bold" panose="02020702060506020403" pitchFamily="18" charset="0"/>
              </a:rPr>
              <a:t>							Assistant </a:t>
            </a:r>
            <a:r>
              <a:rPr lang="en-IN" sz="1500" b="1" dirty="0">
                <a:solidFill>
                  <a:srgbClr val="0000CC"/>
                </a:solidFill>
                <a:latin typeface="Adobe Garamond Pro Bold" panose="02020702060506020403" pitchFamily="18" charset="0"/>
              </a:rPr>
              <a:t>Professor &amp; Head,</a:t>
            </a:r>
          </a:p>
          <a:p>
            <a:pPr lvl="1" algn="l"/>
            <a:r>
              <a:rPr lang="en-IN" sz="1500" b="1" dirty="0" smtClean="0">
                <a:solidFill>
                  <a:srgbClr val="0000CC"/>
                </a:solidFill>
                <a:latin typeface="Adobe Garamond Pro Bold" panose="02020702060506020403" pitchFamily="18" charset="0"/>
              </a:rPr>
              <a:t>							Department </a:t>
            </a:r>
            <a:r>
              <a:rPr lang="en-IN" sz="1500" b="1" dirty="0">
                <a:solidFill>
                  <a:srgbClr val="0000CC"/>
                </a:solidFill>
                <a:latin typeface="Adobe Garamond Pro Bold" panose="02020702060506020403" pitchFamily="18" charset="0"/>
              </a:rPr>
              <a:t>of Geography,</a:t>
            </a:r>
          </a:p>
          <a:p>
            <a:pPr lvl="1" algn="l"/>
            <a:r>
              <a:rPr lang="en-IN" sz="1500" b="1" dirty="0" smtClean="0">
                <a:solidFill>
                  <a:srgbClr val="0000CC"/>
                </a:solidFill>
                <a:latin typeface="Adobe Garamond Pro Bold" panose="02020702060506020403" pitchFamily="18" charset="0"/>
              </a:rPr>
              <a:t>							Government </a:t>
            </a:r>
            <a:r>
              <a:rPr lang="en-IN" sz="1500" b="1" dirty="0">
                <a:solidFill>
                  <a:srgbClr val="0000CC"/>
                </a:solidFill>
                <a:latin typeface="Adobe Garamond Pro Bold" panose="02020702060506020403" pitchFamily="18" charset="0"/>
              </a:rPr>
              <a:t>College for Women (A),</a:t>
            </a:r>
          </a:p>
          <a:p>
            <a:pPr lvl="1" algn="l"/>
            <a:r>
              <a:rPr lang="en-IN" sz="1500" b="1" dirty="0" smtClean="0">
                <a:solidFill>
                  <a:srgbClr val="0000CC"/>
                </a:solidFill>
                <a:latin typeface="Adobe Garamond Pro Bold" panose="02020702060506020403" pitchFamily="18" charset="0"/>
              </a:rPr>
              <a:t>							Kumbakonam</a:t>
            </a:r>
            <a:r>
              <a:rPr lang="en-IN" sz="1500" b="1" dirty="0">
                <a:solidFill>
                  <a:srgbClr val="0000CC"/>
                </a:solidFill>
                <a:latin typeface="Adobe Garamond Pro Bold" panose="02020702060506020403" pitchFamily="18" charset="0"/>
              </a:rPr>
              <a:t>.</a:t>
            </a:r>
          </a:p>
        </p:txBody>
      </p:sp>
      <p:sp>
        <p:nvSpPr>
          <p:cNvPr id="4" name="Rounded Rectangle 3"/>
          <p:cNvSpPr/>
          <p:nvPr/>
        </p:nvSpPr>
        <p:spPr>
          <a:xfrm>
            <a:off x="1395982" y="121828"/>
            <a:ext cx="8836325" cy="11128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rgbClr val="002060"/>
                </a:solidFill>
                <a:latin typeface="Britannic Bold" panose="020B0903060703020204" pitchFamily="34" charset="0"/>
                <a:ea typeface="Adobe Fan Heiti Std B" panose="020B0700000000000000" pitchFamily="34" charset="-128"/>
              </a:rPr>
              <a:t>GOVERNMENT COLLEGE FOR WOMEN (AUTONOMOUS) KUMBAKONAM</a:t>
            </a:r>
          </a:p>
          <a:p>
            <a:pPr algn="ctr"/>
            <a:r>
              <a:rPr lang="en-IN" sz="2000" dirty="0" smtClean="0">
                <a:solidFill>
                  <a:srgbClr val="660066"/>
                </a:solidFill>
                <a:latin typeface="Britannic Bold" panose="020B0903060703020204" pitchFamily="34" charset="0"/>
                <a:ea typeface="Adobe Fan Heiti Std B" panose="020B0700000000000000" pitchFamily="34" charset="-128"/>
              </a:rPr>
              <a:t>DEPARTMENT OF GEOGRAPHY</a:t>
            </a:r>
          </a:p>
          <a:p>
            <a:pPr algn="ctr"/>
            <a:endParaRPr lang="en-IN" dirty="0">
              <a:solidFill>
                <a:srgbClr val="00B050"/>
              </a:solidFill>
            </a:endParaRPr>
          </a:p>
        </p:txBody>
      </p:sp>
      <p:sp>
        <p:nvSpPr>
          <p:cNvPr id="6" name="Rectangle 5"/>
          <p:cNvSpPr/>
          <p:nvPr/>
        </p:nvSpPr>
        <p:spPr>
          <a:xfrm>
            <a:off x="2997327" y="1614932"/>
            <a:ext cx="5632704" cy="502920"/>
          </a:xfrm>
          <a:prstGeom prst="rect">
            <a:avLst/>
          </a:prstGeom>
          <a:noFill/>
          <a:scene3d>
            <a:camera prst="orthographicFront"/>
            <a:lightRig rig="threePt" dir="t"/>
          </a:scene3d>
          <a:sp3d contourW="12700">
            <a:bevelT w="203200"/>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solidFill>
                  <a:schemeClr val="tx1"/>
                </a:solidFill>
              </a:rPr>
              <a:t>I – M.Sc - </a:t>
            </a:r>
            <a:r>
              <a:rPr lang="en-US" altLang="en-IN" sz="2000" b="1" dirty="0" smtClean="0">
                <a:solidFill>
                  <a:schemeClr val="tx1"/>
                </a:solidFill>
              </a:rPr>
              <a:t>GEOGRAPHY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40410" y="735965"/>
            <a:ext cx="10614660" cy="5180965"/>
          </a:xfrm>
        </p:spPr>
        <p:txBody>
          <a:bodyPr>
            <a:normAutofit fontScale="90000" lnSpcReduction="10000"/>
          </a:bodyPr>
          <a:lstStyle/>
          <a:p>
            <a:pPr>
              <a:lnSpc>
                <a:spcPct val="80000"/>
              </a:lnSpc>
            </a:pPr>
            <a:r>
              <a:rPr lang="en-US" sz="2800" b="1">
                <a:solidFill>
                  <a:srgbClr val="FF0000"/>
                </a:solidFill>
              </a:rPr>
              <a:t>Ice Caps</a:t>
            </a:r>
          </a:p>
          <a:p>
            <a:pPr>
              <a:lnSpc>
                <a:spcPct val="80000"/>
              </a:lnSpc>
            </a:pPr>
            <a:r>
              <a:rPr lang="en-US" sz="2800" b="1"/>
              <a:t>Ice caps are miniature ice sheets, covering less than 50,000 square kilometers (19,305 square miles). They form primarily in polar and sub-polar regions and are smaller than continental-scale ice sheets.</a:t>
            </a:r>
          </a:p>
          <a:p>
            <a:pPr>
              <a:lnSpc>
                <a:spcPct val="80000"/>
              </a:lnSpc>
            </a:pPr>
            <a:r>
              <a:rPr lang="en-US" sz="2800" b="1">
                <a:solidFill>
                  <a:srgbClr val="FF0000"/>
                </a:solidFill>
              </a:rPr>
              <a:t>Ice Fields</a:t>
            </a:r>
          </a:p>
          <a:p>
            <a:pPr>
              <a:lnSpc>
                <a:spcPct val="80000"/>
              </a:lnSpc>
            </a:pPr>
            <a:r>
              <a:rPr lang="en-US" sz="2800" b="1"/>
              <a:t>Icefields are similar to ice caps, except that their flow is influenced by the underlying topography, and they are typically smaller than ice caps.</a:t>
            </a:r>
          </a:p>
          <a:p>
            <a:pPr>
              <a:lnSpc>
                <a:spcPct val="90000"/>
              </a:lnSpc>
            </a:pPr>
            <a:r>
              <a:rPr lang="en-US" sz="2800" b="1">
                <a:solidFill>
                  <a:srgbClr val="FF0000"/>
                </a:solidFill>
                <a:sym typeface="+mn-ea"/>
              </a:rPr>
              <a:t>Ice Streams</a:t>
            </a:r>
            <a:endParaRPr lang="en-US" sz="2800" b="1">
              <a:solidFill>
                <a:srgbClr val="FF0000"/>
              </a:solidFill>
            </a:endParaRPr>
          </a:p>
          <a:p>
            <a:pPr>
              <a:lnSpc>
                <a:spcPct val="90000"/>
              </a:lnSpc>
            </a:pPr>
            <a:r>
              <a:rPr lang="en-US" sz="2800" b="1">
                <a:sym typeface="+mn-ea"/>
              </a:rPr>
              <a:t>Ice streams are large ribbon-like glaciers set within an ice sheet, they are bordered by ice that is flowing more slowly, rather than by rock outcrop or mountain ranges. These huge masses of flowing ice are often very sensitive to changes such as the loss of ice shelves at their terminus or changing amounts of water flowing beneath them. The Antarctic ice sheet has many ice streams.</a:t>
            </a:r>
            <a:endParaRPr lang="en-US" sz="2800" b="1"/>
          </a:p>
          <a:p>
            <a:pPr>
              <a:lnSpc>
                <a:spcPct val="70000"/>
              </a:lnSpc>
            </a:pPr>
            <a:endParaRPr lang="en-US" sz="28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53745" y="683260"/>
            <a:ext cx="10745470" cy="5369560"/>
          </a:xfrm>
        </p:spPr>
        <p:txBody>
          <a:bodyPr>
            <a:noAutofit/>
          </a:bodyPr>
          <a:lstStyle/>
          <a:p>
            <a:pPr>
              <a:lnSpc>
                <a:spcPct val="110000"/>
              </a:lnSpc>
            </a:pPr>
            <a:r>
              <a:rPr lang="en-US" b="1"/>
              <a:t>       </a:t>
            </a:r>
          </a:p>
        </p:txBody>
      </p:sp>
      <p:sp>
        <p:nvSpPr>
          <p:cNvPr id="2" name="Text Box 1"/>
          <p:cNvSpPr txBox="1"/>
          <p:nvPr/>
        </p:nvSpPr>
        <p:spPr>
          <a:xfrm>
            <a:off x="753110" y="682625"/>
            <a:ext cx="10716260" cy="5219700"/>
          </a:xfrm>
          <a:prstGeom prst="rect">
            <a:avLst/>
          </a:prstGeom>
          <a:noFill/>
        </p:spPr>
        <p:txBody>
          <a:bodyPr wrap="square" rtlCol="0" anchor="t">
            <a:spAutoFit/>
          </a:bodyPr>
          <a:lstStyle/>
          <a:p>
            <a:pPr>
              <a:lnSpc>
                <a:spcPct val="90000"/>
              </a:lnSpc>
            </a:pPr>
            <a:endParaRPr lang="en-US" sz="2400" b="1"/>
          </a:p>
          <a:p>
            <a:pPr>
              <a:lnSpc>
                <a:spcPct val="130000"/>
              </a:lnSpc>
            </a:pPr>
            <a:r>
              <a:rPr lang="en-US" sz="2400" b="1">
                <a:solidFill>
                  <a:srgbClr val="FF0000"/>
                </a:solidFill>
              </a:rPr>
              <a:t>Ice Sheets</a:t>
            </a:r>
          </a:p>
          <a:p>
            <a:pPr>
              <a:lnSpc>
                <a:spcPct val="130000"/>
              </a:lnSpc>
            </a:pPr>
            <a:r>
              <a:rPr lang="en-US" sz="2400" b="1"/>
              <a:t>     Found now only in Antarctica and Greenland, ice sheets are enormous continental masses of glacial ice and snow expanding over 50,000 square kilometers (19,305 square miles). The ice sheet on Antarctica is over 4.7 kilometers (3 miles) thick in some areas, covering nearly all of the land features except the Transantarctic Mountains, which protrude above the ice. Another example is the Greenland Ice Sheet. In the past ice ages, huge ice sheets also covered most of Canada (the Laurentide Ice Sheet) and Scandinavia (the Scandinavian Ice Sheet), but these have now disappeared, leaving only a few ice caps and mountain glaciers behind.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9615" y="633730"/>
            <a:ext cx="5113020" cy="5394325"/>
          </a:xfrm>
        </p:spPr>
        <p:txBody>
          <a:bodyPr>
            <a:noAutofit/>
          </a:bodyPr>
          <a:lstStyle/>
          <a:p>
            <a:pPr>
              <a:lnSpc>
                <a:spcPct val="110000"/>
              </a:lnSpc>
            </a:pPr>
            <a:r>
              <a:rPr lang="en-US" sz="3200" b="1">
                <a:solidFill>
                  <a:srgbClr val="FF0000"/>
                </a:solidFill>
              </a:rPr>
              <a:t>Ice Shelves</a:t>
            </a:r>
          </a:p>
          <a:p>
            <a:pPr>
              <a:lnSpc>
                <a:spcPct val="110000"/>
              </a:lnSpc>
            </a:pPr>
            <a:r>
              <a:rPr lang="en-US" sz="3200" b="1"/>
              <a:t>Ice shelves occur when ice sheets extend over the sea and float on the water. They range from a few hundred meters to over 1 kilometer (0.62 mile) in thickness. Ice shelves surround most of the Antarctic continent.</a:t>
            </a:r>
          </a:p>
          <a:p>
            <a:pPr>
              <a:lnSpc>
                <a:spcPct val="110000"/>
              </a:lnSpc>
            </a:pPr>
            <a:endParaRPr lang="en-US" sz="3200" b="1"/>
          </a:p>
        </p:txBody>
      </p:sp>
      <p:pic>
        <p:nvPicPr>
          <p:cNvPr id="2" name="Content Placeholder 1" descr="ice shevels"/>
          <p:cNvPicPr>
            <a:picLocks noGrp="1" noChangeAspect="1"/>
          </p:cNvPicPr>
          <p:nvPr>
            <p:ph sz="half" idx="2"/>
          </p:nvPr>
        </p:nvPicPr>
        <p:blipFill>
          <a:blip r:embed="rId2"/>
          <a:stretch>
            <a:fillRect/>
          </a:stretch>
        </p:blipFill>
        <p:spPr>
          <a:xfrm>
            <a:off x="6212205" y="846455"/>
            <a:ext cx="5239385" cy="518096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795" y="746125"/>
            <a:ext cx="9869805" cy="1151255"/>
          </a:xfrm>
        </p:spPr>
        <p:txBody>
          <a:bodyPr>
            <a:normAutofit fontScale="90000"/>
          </a:bodyPr>
          <a:lstStyle/>
          <a:p>
            <a:r>
              <a:rPr lang="en-US" b="1">
                <a:solidFill>
                  <a:srgbClr val="0000CC"/>
                </a:solidFill>
                <a:sym typeface="+mn-ea"/>
              </a:rPr>
              <a:t>Glacial Cycle of Erosion</a:t>
            </a:r>
            <a:r>
              <a:rPr lang="en-US" b="1">
                <a:solidFill>
                  <a:srgbClr val="0000CC"/>
                </a:solidFill>
              </a:rPr>
              <a:t/>
            </a:r>
            <a:br>
              <a:rPr lang="en-US" b="1">
                <a:solidFill>
                  <a:srgbClr val="0000CC"/>
                </a:solidFill>
              </a:rPr>
            </a:br>
            <a:endParaRPr lang="en-US" b="1">
              <a:solidFill>
                <a:srgbClr val="0000CC"/>
              </a:solidFill>
            </a:endParaRPr>
          </a:p>
        </p:txBody>
      </p:sp>
      <p:sp>
        <p:nvSpPr>
          <p:cNvPr id="3" name="Content Placeholder 2"/>
          <p:cNvSpPr>
            <a:spLocks noGrp="1"/>
          </p:cNvSpPr>
          <p:nvPr>
            <p:ph sz="half" idx="1"/>
          </p:nvPr>
        </p:nvSpPr>
        <p:spPr>
          <a:xfrm>
            <a:off x="869315" y="1897380"/>
            <a:ext cx="10482580" cy="4288155"/>
          </a:xfrm>
        </p:spPr>
        <p:txBody>
          <a:bodyPr>
            <a:noAutofit/>
          </a:bodyPr>
          <a:lstStyle/>
          <a:p>
            <a:pPr>
              <a:lnSpc>
                <a:spcPct val="80000"/>
              </a:lnSpc>
            </a:pPr>
            <a:r>
              <a:rPr lang="en-US" b="1">
                <a:solidFill>
                  <a:srgbClr val="0000CC"/>
                </a:solidFill>
                <a:sym typeface="+mn-ea"/>
              </a:rPr>
              <a:t>Youth</a:t>
            </a:r>
            <a:endParaRPr lang="en-US" b="1">
              <a:solidFill>
                <a:srgbClr val="0000CC"/>
              </a:solidFill>
            </a:endParaRPr>
          </a:p>
          <a:p>
            <a:pPr>
              <a:lnSpc>
                <a:spcPct val="80000"/>
              </a:lnSpc>
            </a:pPr>
            <a:r>
              <a:rPr lang="en-US" b="1">
                <a:sym typeface="+mn-ea"/>
              </a:rPr>
              <a:t>The stage is marked by the inward cutting activity of ice in a cirque.</a:t>
            </a:r>
            <a:endParaRPr lang="en-US" b="1"/>
          </a:p>
          <a:p>
            <a:pPr>
              <a:lnSpc>
                <a:spcPct val="80000"/>
              </a:lnSpc>
            </a:pPr>
            <a:r>
              <a:rPr lang="en-US" b="1">
                <a:sym typeface="+mn-ea"/>
              </a:rPr>
              <a:t>Aretes and horns are emerging. The hanging valleys are not prominent at this stage.</a:t>
            </a:r>
            <a:endParaRPr lang="en-US" b="1"/>
          </a:p>
          <a:p>
            <a:pPr>
              <a:lnSpc>
                <a:spcPct val="80000"/>
              </a:lnSpc>
            </a:pPr>
            <a:r>
              <a:rPr lang="en-US" b="1">
                <a:solidFill>
                  <a:srgbClr val="0000CC"/>
                </a:solidFill>
                <a:sym typeface="+mn-ea"/>
              </a:rPr>
              <a:t>Maturity</a:t>
            </a:r>
            <a:endParaRPr lang="en-US" b="1">
              <a:solidFill>
                <a:srgbClr val="0000CC"/>
              </a:solidFill>
            </a:endParaRPr>
          </a:p>
          <a:p>
            <a:pPr>
              <a:lnSpc>
                <a:spcPct val="80000"/>
              </a:lnSpc>
            </a:pPr>
            <a:r>
              <a:rPr lang="en-US" b="1">
                <a:sym typeface="+mn-ea"/>
              </a:rPr>
              <a:t>Hanging valleys start emerging. The opposite cirques come closer and the glacial trough acquires a stepped profile which is regular and graded.</a:t>
            </a:r>
            <a:endParaRPr lang="en-US" b="1"/>
          </a:p>
          <a:p>
            <a:pPr>
              <a:lnSpc>
                <a:spcPct val="80000"/>
              </a:lnSpc>
            </a:pPr>
            <a:r>
              <a:rPr lang="en-US" b="1">
                <a:solidFill>
                  <a:srgbClr val="0000CC"/>
                </a:solidFill>
                <a:sym typeface="+mn-ea"/>
              </a:rPr>
              <a:t>Old Age</a:t>
            </a:r>
            <a:endParaRPr lang="en-US" b="1">
              <a:solidFill>
                <a:srgbClr val="0000CC"/>
              </a:solidFill>
            </a:endParaRPr>
          </a:p>
          <a:p>
            <a:pPr>
              <a:lnSpc>
                <a:spcPct val="80000"/>
              </a:lnSpc>
            </a:pPr>
            <a:r>
              <a:rPr lang="en-US" b="1">
                <a:sym typeface="+mn-ea"/>
              </a:rPr>
              <a:t>Emergence of a ‘U’-shaped valley marks the beginning of old age.</a:t>
            </a:r>
            <a:endParaRPr lang="en-US" b="1"/>
          </a:p>
          <a:p>
            <a:pPr>
              <a:lnSpc>
                <a:spcPct val="80000"/>
              </a:lnSpc>
            </a:pPr>
            <a:r>
              <a:rPr lang="en-US" b="1">
                <a:sym typeface="+mn-ea"/>
              </a:rPr>
              <a:t>An outwash plain with features such as eskers, kame terraces, drumlins, kettle holes etc. is a prominent development.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982345"/>
            <a:ext cx="9601200" cy="750570"/>
          </a:xfrm>
        </p:spPr>
        <p:txBody>
          <a:bodyPr>
            <a:noAutofit/>
          </a:bodyPr>
          <a:lstStyle/>
          <a:p>
            <a:r>
              <a:rPr lang="en-US" b="1">
                <a:solidFill>
                  <a:srgbClr val="0000CC"/>
                </a:solidFill>
                <a:sym typeface="+mn-ea"/>
              </a:rPr>
              <a:t>Erosional landforms</a:t>
            </a:r>
            <a:r>
              <a:rPr lang="en-US" b="1">
                <a:solidFill>
                  <a:srgbClr val="0000CC"/>
                </a:solidFill>
              </a:rPr>
              <a:t/>
            </a:r>
            <a:br>
              <a:rPr lang="en-US" b="1">
                <a:solidFill>
                  <a:srgbClr val="0000CC"/>
                </a:solidFill>
              </a:rPr>
            </a:br>
            <a:endParaRPr lang="en-US" b="1">
              <a:solidFill>
                <a:srgbClr val="0000CC"/>
              </a:solidFill>
            </a:endParaRPr>
          </a:p>
        </p:txBody>
      </p:sp>
      <p:sp>
        <p:nvSpPr>
          <p:cNvPr id="3" name="Content Placeholder 2"/>
          <p:cNvSpPr>
            <a:spLocks noGrp="1"/>
          </p:cNvSpPr>
          <p:nvPr>
            <p:ph sz="half" idx="1"/>
          </p:nvPr>
        </p:nvSpPr>
        <p:spPr>
          <a:xfrm>
            <a:off x="730885" y="1597660"/>
            <a:ext cx="10749280" cy="4604385"/>
          </a:xfrm>
        </p:spPr>
        <p:txBody>
          <a:bodyPr>
            <a:normAutofit/>
          </a:bodyPr>
          <a:lstStyle/>
          <a:p>
            <a:endParaRPr lang="en-US"/>
          </a:p>
          <a:p>
            <a:r>
              <a:rPr lang="en-US" sz="3200" b="1">
                <a:solidFill>
                  <a:srgbClr val="FF0000"/>
                </a:solidFill>
              </a:rPr>
              <a:t>Erosional landforms</a:t>
            </a:r>
          </a:p>
          <a:p>
            <a:r>
              <a:rPr lang="en-US" sz="3200" b="1"/>
              <a:t>As the glaciers expand, due to their accumulating weight of snow and ice they crush and abrade and scour surfaces such as rocks and bedrock. The resulting erosional landforms include striations, cirques, glacial horns, arêtes, trim lines, U-shaped valleys, roches moutonnées, overdeepenings and hanging valleys.</a:t>
            </a:r>
          </a:p>
          <a:p>
            <a:endParaRPr lang="en-US" sz="3200"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6260" y="429260"/>
            <a:ext cx="5476875" cy="5774055"/>
          </a:xfrm>
        </p:spPr>
        <p:txBody>
          <a:bodyPr>
            <a:noAutofit/>
          </a:bodyPr>
          <a:lstStyle/>
          <a:p>
            <a:pPr>
              <a:lnSpc>
                <a:spcPct val="110000"/>
              </a:lnSpc>
            </a:pPr>
            <a:r>
              <a:rPr lang="en-US" b="1">
                <a:sym typeface="+mn-ea"/>
              </a:rPr>
              <a:t>Erosional landforms due to Glaciers</a:t>
            </a:r>
            <a:endParaRPr lang="en-US" b="1"/>
          </a:p>
          <a:p>
            <a:pPr>
              <a:lnSpc>
                <a:spcPct val="110000"/>
              </a:lnSpc>
            </a:pPr>
            <a:r>
              <a:rPr lang="en-US" b="1">
                <a:solidFill>
                  <a:srgbClr val="0000CC"/>
                </a:solidFill>
                <a:sym typeface="+mn-ea"/>
              </a:rPr>
              <a:t>1. Cirque or Corris</a:t>
            </a:r>
            <a:endParaRPr lang="en-US" b="1">
              <a:solidFill>
                <a:srgbClr val="0000CC"/>
              </a:solidFill>
            </a:endParaRPr>
          </a:p>
          <a:p>
            <a:pPr>
              <a:lnSpc>
                <a:spcPct val="110000"/>
              </a:lnSpc>
            </a:pPr>
            <a:r>
              <a:rPr lang="en-US" b="1">
                <a:sym typeface="+mn-ea"/>
              </a:rPr>
              <a:t>They are deep, long and wide troughs or basins with very steep concave to vertically dropping high walls at its head as well as sides.</a:t>
            </a:r>
            <a:endParaRPr lang="en-US" b="1"/>
          </a:p>
          <a:p>
            <a:pPr>
              <a:lnSpc>
                <a:spcPct val="110000"/>
              </a:lnSpc>
            </a:pPr>
            <a:r>
              <a:rPr lang="en-US" b="1">
                <a:sym typeface="+mn-ea"/>
              </a:rPr>
              <a:t>They are simply a bowl-shaped depression formed due to the erosional activity of glaciers.</a:t>
            </a:r>
            <a:endParaRPr lang="en-US" b="1"/>
          </a:p>
          <a:p>
            <a:pPr>
              <a:lnSpc>
                <a:spcPct val="110000"/>
              </a:lnSpc>
            </a:pPr>
            <a:r>
              <a:rPr lang="en-US" b="1">
                <a:sym typeface="+mn-ea"/>
              </a:rPr>
              <a:t>When these depressions are filled with water, they are called as Cirque lake or Corrie Lake or Tarn Lakes.</a:t>
            </a:r>
            <a:endParaRPr lang="en-US" b="1"/>
          </a:p>
          <a:p>
            <a:endParaRPr lang="en-US" sz="2000"/>
          </a:p>
          <a:p>
            <a:endParaRPr lang="en-US" sz="2000"/>
          </a:p>
        </p:txBody>
      </p:sp>
      <p:pic>
        <p:nvPicPr>
          <p:cNvPr id="5" name="Content Placeholder 4" descr="cirque-1"/>
          <p:cNvPicPr>
            <a:picLocks noGrp="1" noChangeAspect="1"/>
          </p:cNvPicPr>
          <p:nvPr>
            <p:ph sz="half" idx="2"/>
          </p:nvPr>
        </p:nvPicPr>
        <p:blipFill>
          <a:blip r:embed="rId2"/>
          <a:stretch>
            <a:fillRect/>
          </a:stretch>
        </p:blipFill>
        <p:spPr>
          <a:xfrm>
            <a:off x="6134100" y="185420"/>
            <a:ext cx="5649595" cy="632968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mage 8"/>
          <p:cNvPicPr>
            <a:picLocks noGrp="1" noChangeAspect="1"/>
          </p:cNvPicPr>
          <p:nvPr>
            <p:ph sz="half" idx="1"/>
          </p:nvPr>
        </p:nvPicPr>
        <p:blipFill>
          <a:blip r:embed="rId2"/>
          <a:stretch>
            <a:fillRect/>
          </a:stretch>
        </p:blipFill>
        <p:spPr>
          <a:xfrm>
            <a:off x="-635" y="0"/>
            <a:ext cx="6622415" cy="6858635"/>
          </a:xfrm>
          <a:prstGeom prst="rect">
            <a:avLst/>
          </a:prstGeom>
        </p:spPr>
      </p:pic>
      <p:pic>
        <p:nvPicPr>
          <p:cNvPr id="8" name="Content Placeholder 7" descr="Erosional landforms"/>
          <p:cNvPicPr>
            <a:picLocks noGrp="1" noChangeAspect="1"/>
          </p:cNvPicPr>
          <p:nvPr>
            <p:ph sz="half" idx="2"/>
          </p:nvPr>
        </p:nvPicPr>
        <p:blipFill>
          <a:blip r:embed="rId3"/>
          <a:stretch>
            <a:fillRect/>
          </a:stretch>
        </p:blipFill>
        <p:spPr>
          <a:xfrm>
            <a:off x="6183630" y="15240"/>
            <a:ext cx="6623050"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6260" y="539115"/>
            <a:ext cx="5823585" cy="6073140"/>
          </a:xfrm>
        </p:spPr>
        <p:txBody>
          <a:bodyPr>
            <a:noAutofit/>
          </a:bodyPr>
          <a:lstStyle/>
          <a:p>
            <a:pPr marL="0" indent="0">
              <a:lnSpc>
                <a:spcPct val="110000"/>
              </a:lnSpc>
              <a:buNone/>
            </a:pPr>
            <a:r>
              <a:rPr lang="en-US" sz="2000">
                <a:solidFill>
                  <a:srgbClr val="0000CC"/>
                </a:solidFill>
                <a:sym typeface="+mn-ea"/>
              </a:rPr>
              <a:t>2.</a:t>
            </a:r>
            <a:r>
              <a:rPr lang="en-US" sz="2000" b="1">
                <a:solidFill>
                  <a:srgbClr val="0000CC"/>
                </a:solidFill>
                <a:sym typeface="+mn-ea"/>
              </a:rPr>
              <a:t>Hanging Valleys or U-shaped Valleys, Fjords/fiords</a:t>
            </a:r>
            <a:endParaRPr lang="en-US" sz="2000" b="1">
              <a:solidFill>
                <a:srgbClr val="0000CC"/>
              </a:solidFill>
            </a:endParaRPr>
          </a:p>
          <a:p>
            <a:pPr>
              <a:lnSpc>
                <a:spcPct val="110000"/>
              </a:lnSpc>
            </a:pPr>
            <a:r>
              <a:rPr lang="en-US" sz="2000" b="1">
                <a:sym typeface="+mn-ea"/>
              </a:rPr>
              <a:t>The Glacier doesn’t create a new valley like a river does but deepens and widens a pre-existing valley by smoothening away the irregularities.</a:t>
            </a:r>
            <a:endParaRPr lang="en-US" sz="2000" b="1"/>
          </a:p>
          <a:p>
            <a:pPr>
              <a:lnSpc>
                <a:spcPct val="110000"/>
              </a:lnSpc>
            </a:pPr>
            <a:r>
              <a:rPr lang="en-US" sz="2000" b="1">
                <a:sym typeface="+mn-ea"/>
              </a:rPr>
              <a:t>These valleys, which are formed by the glacial erosions assume the shape of letter ‘U’ and hence are called as U-shaped Valleys or Hanging Valleys.</a:t>
            </a:r>
            <a:endParaRPr lang="en-US" sz="2000" b="1"/>
          </a:p>
          <a:p>
            <a:pPr>
              <a:lnSpc>
                <a:spcPct val="110000"/>
              </a:lnSpc>
            </a:pPr>
            <a:r>
              <a:rPr lang="en-US" sz="2000" b="1">
                <a:sym typeface="+mn-ea"/>
              </a:rPr>
              <a:t>A fjord is a very deep glacial trough filled with sea water and making up shorelines.</a:t>
            </a:r>
            <a:endParaRPr lang="en-US" sz="2000" b="1"/>
          </a:p>
          <a:p>
            <a:pPr>
              <a:lnSpc>
                <a:spcPct val="110000"/>
              </a:lnSpc>
            </a:pPr>
            <a:r>
              <a:rPr lang="en-US" sz="2000" b="1">
                <a:sym typeface="+mn-ea"/>
              </a:rPr>
              <a:t>A fjord is formed when a glacier cuts a U-shaped valley by ice segregation and abrasion of the surrounding bedrock and this valley gradually gets filled with the seawater (formed in mountains nearby sea).</a:t>
            </a:r>
          </a:p>
        </p:txBody>
      </p:sp>
      <p:pic>
        <p:nvPicPr>
          <p:cNvPr id="5" name="Content Placeholder 4" descr="hanging 2"/>
          <p:cNvPicPr>
            <a:picLocks noGrp="1" noChangeAspect="1"/>
          </p:cNvPicPr>
          <p:nvPr>
            <p:ph sz="half" idx="2"/>
          </p:nvPr>
        </p:nvPicPr>
        <p:blipFill>
          <a:blip r:embed="rId2"/>
          <a:stretch>
            <a:fillRect/>
          </a:stretch>
        </p:blipFill>
        <p:spPr>
          <a:xfrm>
            <a:off x="6181090" y="692150"/>
            <a:ext cx="5617845" cy="556069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14375" y="570865"/>
            <a:ext cx="5286375" cy="5505450"/>
          </a:xfrm>
        </p:spPr>
        <p:txBody>
          <a:bodyPr>
            <a:noAutofit/>
          </a:bodyPr>
          <a:lstStyle/>
          <a:p>
            <a:r>
              <a:rPr lang="en-US" sz="2800" b="1">
                <a:solidFill>
                  <a:srgbClr val="0000CC"/>
                </a:solidFill>
                <a:sym typeface="+mn-ea"/>
              </a:rPr>
              <a:t>Horns and Aretes</a:t>
            </a:r>
            <a:endParaRPr lang="en-US" sz="2800" b="1">
              <a:solidFill>
                <a:srgbClr val="0000CC"/>
              </a:solidFill>
            </a:endParaRPr>
          </a:p>
          <a:p>
            <a:r>
              <a:rPr lang="en-US" sz="2800" b="1">
                <a:sym typeface="+mn-ea"/>
              </a:rPr>
              <a:t>Horns are sharp pointed and steep-sided peaks.</a:t>
            </a:r>
            <a:endParaRPr lang="en-US" sz="2800" b="1"/>
          </a:p>
          <a:p>
            <a:r>
              <a:rPr lang="en-US" sz="2800" b="1">
                <a:sym typeface="+mn-ea"/>
              </a:rPr>
              <a:t>They are formed by headward erosion of cirque wall.</a:t>
            </a:r>
            <a:endParaRPr lang="en-US" sz="2800" b="1"/>
          </a:p>
          <a:p>
            <a:r>
              <a:rPr lang="en-US" sz="2800" b="1">
                <a:sym typeface="+mn-ea"/>
              </a:rPr>
              <a:t>When the divide between two cirque walls gets narrow because of progressive erosions, it results in the formation of a saw-toothed ridge called Arete.</a:t>
            </a:r>
          </a:p>
        </p:txBody>
      </p:sp>
      <p:pic>
        <p:nvPicPr>
          <p:cNvPr id="5" name="Content Placeholder 4" descr="Horn-arete-3"/>
          <p:cNvPicPr>
            <a:picLocks noGrp="1" noChangeAspect="1"/>
          </p:cNvPicPr>
          <p:nvPr>
            <p:ph sz="half" idx="2"/>
          </p:nvPr>
        </p:nvPicPr>
        <p:blipFill>
          <a:blip r:embed="rId2"/>
          <a:stretch>
            <a:fillRect/>
          </a:stretch>
        </p:blipFill>
        <p:spPr>
          <a:xfrm>
            <a:off x="6181090" y="396875"/>
            <a:ext cx="5554980" cy="599249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57885" y="645160"/>
            <a:ext cx="10815320" cy="5698490"/>
          </a:xfrm>
        </p:spPr>
        <p:txBody>
          <a:bodyPr>
            <a:noAutofit/>
          </a:bodyPr>
          <a:lstStyle/>
          <a:p>
            <a:pPr>
              <a:lnSpc>
                <a:spcPct val="80000"/>
              </a:lnSpc>
            </a:pPr>
            <a:r>
              <a:rPr lang="en-US" b="1"/>
              <a:t>       U-shaped valleys, trough valleys or glacial troughs, are formed by the process of glaciation. They are characteristic of mountain glaciation in particular.[1] They have a characteristic U shape, with steep, straight sides and a flat or rounded bottom (by contrast, valleys carved by rivers tend to be V-shaped in cross-section). Glaciated valleys are formed when a glacier travels across and down a slope, carving the valley by the action of scouring.[2] When the ice recedes or thaws, the valley remains, often littered with small boulders that were transported within the ice, called glacial till or glacial erratic.</a:t>
            </a:r>
          </a:p>
          <a:p>
            <a:pPr>
              <a:lnSpc>
                <a:spcPct val="80000"/>
              </a:lnSpc>
            </a:pPr>
            <a:endParaRPr lang="en-US" b="1"/>
          </a:p>
          <a:p>
            <a:pPr>
              <a:lnSpc>
                <a:spcPct val="80000"/>
              </a:lnSpc>
            </a:pPr>
            <a:r>
              <a:rPr lang="en-US" b="1"/>
              <a:t>         Examples of U-valleys are found in mountainous regions like the Andes, Alps, Caucasus Mountains, Himalaya, Rocky Mountains, New Zealand and the Scandinavian Mountains. They are found also in other major European mountains including the Carpathian Mountains, the Pyrenees, the Rila and Pirin mountains in Bulgaria, and the Scottish Highlands. A classic glacial trough is in Glacier National Park in Montana, USA in which the St. Mary River runs. Another famous U-shaped valley is the Nant Ffrancon Valley in Snowdonia, Wales.</a:t>
            </a:r>
          </a:p>
          <a:p>
            <a:pPr>
              <a:lnSpc>
                <a:spcPct val="80000"/>
              </a:lnSpc>
            </a:pPr>
            <a:endParaRPr lang="en-US" b="1"/>
          </a:p>
          <a:p>
            <a:pPr>
              <a:lnSpc>
                <a:spcPct val="80000"/>
              </a:lnSpc>
            </a:pPr>
            <a:endParaRPr lang="en-US"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605" y="636905"/>
            <a:ext cx="10622915" cy="1649095"/>
          </a:xfrm>
        </p:spPr>
        <p:txBody>
          <a:bodyPr>
            <a:normAutofit/>
          </a:bodyPr>
          <a:lstStyle/>
          <a:p>
            <a:r>
              <a:rPr lang="en-US" altLang="en-IN" sz="2700" b="1" dirty="0">
                <a:solidFill>
                  <a:schemeClr val="tx1"/>
                </a:solidFill>
                <a:latin typeface="Calibri Light" panose="020F0302020204030204"/>
              </a:rPr>
              <a:t>UNIT: II</a:t>
            </a:r>
            <a:br>
              <a:rPr lang="en-US" altLang="en-IN" sz="2700" b="1" dirty="0">
                <a:solidFill>
                  <a:schemeClr val="tx1"/>
                </a:solidFill>
                <a:latin typeface="Calibri Light" panose="020F0302020204030204"/>
              </a:rPr>
            </a:br>
            <a:r>
              <a:rPr lang="en-US" altLang="en-IN" sz="2800" b="1" dirty="0">
                <a:solidFill>
                  <a:srgbClr val="0000CC"/>
                </a:solidFill>
                <a:latin typeface="Calibri Light" panose="020F0302020204030204"/>
              </a:rPr>
              <a:t>APPLIED GEOMORPHOLOGY - P18GC101</a:t>
            </a:r>
            <a:br>
              <a:rPr lang="en-US" altLang="en-IN" sz="2800" b="1" dirty="0">
                <a:solidFill>
                  <a:srgbClr val="0000CC"/>
                </a:solidFill>
                <a:latin typeface="Calibri Light" panose="020F0302020204030204"/>
              </a:rPr>
            </a:br>
            <a:r>
              <a:rPr lang="en-US" altLang="en-IN" sz="3200" b="1" dirty="0">
                <a:solidFill>
                  <a:srgbClr val="FF0000"/>
                </a:solidFill>
                <a:latin typeface="+mn-lt"/>
                <a:cs typeface="+mn-lt"/>
              </a:rPr>
              <a:t>GLACIAL LANDFORMS</a:t>
            </a:r>
          </a:p>
        </p:txBody>
      </p:sp>
      <p:sp>
        <p:nvSpPr>
          <p:cNvPr id="3" name="Content Placeholder 2"/>
          <p:cNvSpPr>
            <a:spLocks noGrp="1"/>
          </p:cNvSpPr>
          <p:nvPr>
            <p:ph idx="1"/>
          </p:nvPr>
        </p:nvSpPr>
        <p:spPr>
          <a:xfrm>
            <a:off x="776605" y="2286000"/>
            <a:ext cx="10780395" cy="3869690"/>
          </a:xfrm>
        </p:spPr>
        <p:txBody>
          <a:bodyPr>
            <a:noAutofit/>
          </a:bodyPr>
          <a:lstStyle/>
          <a:p>
            <a:pPr marL="0" indent="0" algn="just">
              <a:lnSpc>
                <a:spcPct val="90000"/>
              </a:lnSpc>
              <a:buNone/>
            </a:pPr>
            <a:r>
              <a:rPr lang="en-US" b="1" dirty="0" smtClean="0"/>
              <a:t>   </a:t>
            </a:r>
            <a:r>
              <a:rPr lang="en-US" sz="2800" b="1" dirty="0" smtClean="0">
                <a:solidFill>
                  <a:srgbClr val="FF0000"/>
                </a:solidFill>
              </a:rPr>
              <a:t>Definition of Glaciar Landforms :</a:t>
            </a:r>
          </a:p>
          <a:p>
            <a:pPr marL="0" indent="0" algn="just">
              <a:lnSpc>
                <a:spcPct val="90000"/>
              </a:lnSpc>
              <a:buNone/>
            </a:pPr>
            <a:r>
              <a:rPr lang="en-US" b="1" dirty="0" smtClean="0">
                <a:solidFill>
                  <a:srgbClr val="FF0000"/>
                </a:solidFill>
                <a:sym typeface="+mn-ea"/>
              </a:rPr>
              <a:t>What is a Glacier?</a:t>
            </a:r>
          </a:p>
          <a:p>
            <a:pPr marL="0" indent="0" algn="just">
              <a:lnSpc>
                <a:spcPct val="90000"/>
              </a:lnSpc>
              <a:buNone/>
            </a:pPr>
            <a:r>
              <a:rPr lang="en-US" b="1" dirty="0" smtClean="0">
                <a:sym typeface="+mn-ea"/>
              </a:rPr>
              <a:t>Glaciers are a mass of ice moving under its own weight. They are commonly found in the snow-fields.</a:t>
            </a:r>
          </a:p>
          <a:p>
            <a:pPr marL="0" indent="0" algn="just">
              <a:lnSpc>
                <a:spcPct val="90000"/>
              </a:lnSpc>
              <a:buNone/>
            </a:pPr>
            <a:r>
              <a:rPr lang="en-US" b="1" dirty="0" smtClean="0">
                <a:sym typeface="+mn-ea"/>
              </a:rPr>
              <a:t>We know that the landmass on the earth is not entirely the same as we see around. Some areas are covered by thick green forests, some with dry hot deserts, some with permanent ice covers etc. Among these varied landmasses, the permanently ice-covered regions on the earth surface are called as snow-fields. The lowest limit of permanent snow or snow-field is called as the snowline.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66115" y="539115"/>
            <a:ext cx="10812780" cy="5837555"/>
          </a:xfrm>
        </p:spPr>
        <p:txBody>
          <a:bodyPr>
            <a:normAutofit fontScale="90000" lnSpcReduction="20000"/>
          </a:bodyPr>
          <a:lstStyle/>
          <a:p>
            <a:endParaRPr lang="en-US"/>
          </a:p>
          <a:p>
            <a:pPr marL="0" indent="0">
              <a:buNone/>
            </a:pPr>
            <a:r>
              <a:rPr lang="en-US" b="1">
                <a:sym typeface="+mn-ea"/>
              </a:rPr>
              <a:t>        </a:t>
            </a:r>
            <a:r>
              <a:rPr lang="en-US" sz="3200" b="1">
                <a:sym typeface="+mn-ea"/>
              </a:rPr>
              <a:t>When a U-shaped valley extends into saltwater, becoming an inlet of the sea, it is called a fjord, originally the Norwegian word for these formations that are common in Norway. Outside of Norway, a classic U-shaped valley that is also a fjord is the Western Brook Pond Fjord in Gros Morne National Park in Newfoundland, Canada.</a:t>
            </a:r>
            <a:endParaRPr lang="en-US" sz="3200" b="1"/>
          </a:p>
          <a:p>
            <a:pPr marL="0" indent="0">
              <a:buNone/>
            </a:pPr>
            <a:r>
              <a:rPr lang="en-US" sz="3600" b="1"/>
              <a:t>      Typically, a valley formed by glaciers has a series of basins with intervening steps formed by the locally varying erosion depths of valley glaciers. After the ice melts, this initially becomes a sequence of lakes with intermediate rapids or waterfalls. The transportation of gravels, erosion and sedimentation processes in the streams lead to the formation of sequences of flat valley bottoms and gorges.</a:t>
            </a:r>
          </a:p>
          <a:p>
            <a:endParaRPr lang="en-US" sz="3600"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664210" y="555625"/>
            <a:ext cx="10772775" cy="5885815"/>
          </a:xfrm>
        </p:spPr>
        <p:txBody>
          <a:bodyPr>
            <a:noAutofit/>
          </a:bodyPr>
          <a:lstStyle/>
          <a:p>
            <a:pPr algn="l">
              <a:lnSpc>
                <a:spcPct val="130000"/>
              </a:lnSpc>
            </a:pPr>
            <a:r>
              <a:rPr lang="en-US" sz="2400" b="1">
                <a:sym typeface="+mn-ea"/>
              </a:rPr>
              <a:t>          Such basin forms, with an abrupt beginning, often appear as marked steps, which may separate the flatter sections of the valley. Large steps were often formed where the erosion forces of the glacier that once filled the valley were suddenly increased, for instance, when large glaciers merged. They are then referred to as confluence steps. Similar steps are formed when moving sheets of ice merge into glacial streams, which can intensify surface scouring of the rocks (exaration). If these valley steps are close to the upper end of a valley, they are also referred to as a valley head or trough head; otherwise, they subdivide the course of the valley into often very distinct individual valley sections, with gentler and broader hollows alternating, chain-like, with and narrow intermediate valleys or gorges. In the interior of mountain ranges, these valleys dictate the structure of settlements, and may result in isolated communities that are difficult to access.</a:t>
            </a:r>
            <a:endParaRPr lang="en-US" sz="2400" b="1"/>
          </a:p>
          <a:p>
            <a:pPr algn="l">
              <a:lnSpc>
                <a:spcPct val="130000"/>
              </a:lnSpc>
            </a:pPr>
            <a:endParaRPr lang="en-US" sz="24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Glacial-Erosional-Landforms-glaciated-topography"/>
          <p:cNvPicPr>
            <a:picLocks noGrp="1" noChangeAspect="1"/>
          </p:cNvPicPr>
          <p:nvPr>
            <p:ph type="pic" idx="1"/>
          </p:nvPr>
        </p:nvPicPr>
        <p:blipFill>
          <a:blip r:embed="rId2"/>
          <a:stretch>
            <a:fillRect/>
          </a:stretch>
        </p:blipFill>
        <p:spPr>
          <a:xfrm>
            <a:off x="656590" y="612775"/>
            <a:ext cx="11022330" cy="5694045"/>
          </a:xfrm>
          <a:prstGeom prst="rect">
            <a:avLst/>
          </a:prstGeom>
          <a:ln w="57150" cmpd="thickThin">
            <a:solidFill>
              <a:schemeClr val="tx1">
                <a:lumMod val="50000"/>
                <a:lumOff val="50000"/>
              </a:schemeClr>
            </a:solidFill>
            <a:miter lim="800000"/>
            <a:headEnd/>
            <a:tailEnd/>
          </a:ln>
          <a:effectLst>
            <a:innerShdw blurRad="57150" dist="38100" dir="14460000">
              <a:srgbClr val="000000">
                <a:alpha val="70000"/>
              </a:srgbClr>
            </a:inn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5635" y="586105"/>
            <a:ext cx="10734675" cy="5758180"/>
          </a:xfrm>
        </p:spPr>
        <p:txBody>
          <a:bodyPr>
            <a:noAutofit/>
          </a:bodyPr>
          <a:lstStyle/>
          <a:p>
            <a:pPr>
              <a:lnSpc>
                <a:spcPct val="80000"/>
              </a:lnSpc>
            </a:pPr>
            <a:r>
              <a:rPr lang="en-US" sz="3200" b="1">
                <a:solidFill>
                  <a:srgbClr val="0000CC"/>
                </a:solidFill>
              </a:rPr>
              <a:t>Glacial Landforms and Cycle of Erosion</a:t>
            </a:r>
          </a:p>
          <a:p>
            <a:pPr>
              <a:lnSpc>
                <a:spcPct val="80000"/>
              </a:lnSpc>
            </a:pPr>
            <a:r>
              <a:rPr lang="en-US" sz="2000" b="1"/>
              <a:t>A glacier is a moving mass of ice at speeds averaging few meters a day.</a:t>
            </a:r>
          </a:p>
          <a:p>
            <a:pPr>
              <a:lnSpc>
                <a:spcPct val="80000"/>
              </a:lnSpc>
            </a:pPr>
            <a:r>
              <a:rPr lang="en-US" sz="2000" b="1"/>
              <a:t>Types of Glaciers: continental glaciers, ice caps, piedmont glaciers and valley glaciers.</a:t>
            </a:r>
          </a:p>
          <a:p>
            <a:pPr>
              <a:lnSpc>
                <a:spcPct val="80000"/>
              </a:lnSpc>
            </a:pPr>
            <a:r>
              <a:rPr lang="en-US" sz="2000" b="1"/>
              <a:t>The continental glaciers are found in the Antarctica and in Greenland. The biggest continental ice sheet in</a:t>
            </a:r>
          </a:p>
          <a:p>
            <a:pPr>
              <a:lnSpc>
                <a:spcPct val="80000"/>
              </a:lnSpc>
            </a:pPr>
            <a:r>
              <a:rPr lang="en-US" sz="2000" b="1"/>
              <a:t>Ice caps are the covers of snow and ice on mountains from which the valley or mountain glaciers originate.</a:t>
            </a:r>
          </a:p>
          <a:p>
            <a:pPr>
              <a:lnSpc>
                <a:spcPct val="80000"/>
              </a:lnSpc>
            </a:pPr>
            <a:r>
              <a:rPr lang="en-US" sz="2000" b="1"/>
              <a:t>The piedmont glaciers form a continuous ice sheet at the base of mountains as in southern Alaska.</a:t>
            </a:r>
          </a:p>
          <a:p>
            <a:pPr>
              <a:lnSpc>
                <a:spcPct val="80000"/>
              </a:lnSpc>
            </a:pPr>
            <a:r>
              <a:rPr lang="en-US" sz="2000" b="1"/>
              <a:t>The valley glaciers, also known as Alpine glaciers, are found in higher regions of the Himalayas in our country and all such high mountain ranges of the world.</a:t>
            </a:r>
          </a:p>
          <a:p>
            <a:pPr>
              <a:lnSpc>
                <a:spcPct val="80000"/>
              </a:lnSpc>
            </a:pPr>
            <a:r>
              <a:rPr lang="en-US" sz="2000" b="1"/>
              <a:t>The largest of Indian glaciers occur in the Karakoram range, viz. Siachen (72 km), while Gangotri in Uttar Pradesh (Himalayas) is 25.5 km long.</a:t>
            </a:r>
          </a:p>
          <a:p>
            <a:pPr>
              <a:lnSpc>
                <a:spcPct val="80000"/>
              </a:lnSpc>
            </a:pPr>
            <a:r>
              <a:rPr lang="en-US" sz="2000" b="1"/>
              <a:t>A glacier is charged with rock debris which are used for erosional activity by moving ice.</a:t>
            </a:r>
          </a:p>
          <a:p>
            <a:pPr>
              <a:lnSpc>
                <a:spcPct val="80000"/>
              </a:lnSpc>
            </a:pPr>
            <a:r>
              <a:rPr lang="en-US" sz="2000" b="1"/>
              <a:t>A glacier during its lifetime creates various landforms which may be classified into erosional and depositional landforms.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7710" y="537845"/>
            <a:ext cx="7258685" cy="5995670"/>
          </a:xfrm>
        </p:spPr>
        <p:txBody>
          <a:bodyPr>
            <a:normAutofit fontScale="90000" lnSpcReduction="10000"/>
          </a:bodyPr>
          <a:lstStyle/>
          <a:p>
            <a:r>
              <a:rPr lang="en-US" b="1">
                <a:solidFill>
                  <a:srgbClr val="0000CC"/>
                </a:solidFill>
              </a:rPr>
              <a:t>Cirque/Corrie</a:t>
            </a:r>
          </a:p>
          <a:p>
            <a:r>
              <a:rPr lang="en-US" b="1"/>
              <a:t>Hollow basin cut into a mountain ridge.</a:t>
            </a:r>
          </a:p>
          <a:p>
            <a:r>
              <a:rPr lang="en-US" b="1"/>
              <a:t>It has steep sided slope on three sides, an open end on one side and a flat bottom.</a:t>
            </a:r>
          </a:p>
          <a:p>
            <a:r>
              <a:rPr lang="en-US" b="1"/>
              <a:t>When the ice melts, the cirque may develop into a tarn lake.</a:t>
            </a:r>
          </a:p>
          <a:p>
            <a:r>
              <a:rPr lang="en-US" b="1"/>
              <a:t>Glacial Trough</a:t>
            </a:r>
          </a:p>
          <a:p>
            <a:r>
              <a:rPr lang="en-US" b="1"/>
              <a:t>Original stream-cut valley, further modified by glacial action.</a:t>
            </a:r>
          </a:p>
          <a:p>
            <a:r>
              <a:rPr lang="en-US" b="1"/>
              <a:t>It is a ‘U’ Shaped Valley. It at mature stage of valley formation.</a:t>
            </a:r>
          </a:p>
          <a:p>
            <a:r>
              <a:rPr lang="en-US" b="1"/>
              <a:t>Since glacial mass is heavy and slow moving, erosional activity is uniform – horizontally as well as vertically.</a:t>
            </a:r>
          </a:p>
          <a:p>
            <a:r>
              <a:rPr lang="en-US" b="1"/>
              <a:t>A steep sided and flat bottomed valley results, which has a ‘U’ shaped profile.</a:t>
            </a:r>
          </a:p>
        </p:txBody>
      </p:sp>
      <p:pic>
        <p:nvPicPr>
          <p:cNvPr id="5" name="Content Placeholder 4" descr="erosional landform"/>
          <p:cNvPicPr>
            <a:picLocks noGrp="1" noChangeAspect="1"/>
          </p:cNvPicPr>
          <p:nvPr>
            <p:ph sz="half" idx="2"/>
          </p:nvPr>
        </p:nvPicPr>
        <p:blipFill>
          <a:blip r:embed="rId2"/>
          <a:stretch>
            <a:fillRect/>
          </a:stretch>
        </p:blipFill>
        <p:spPr>
          <a:xfrm>
            <a:off x="8139430" y="29845"/>
            <a:ext cx="4052570" cy="653415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78510" y="760095"/>
            <a:ext cx="10687050" cy="5489575"/>
          </a:xfrm>
        </p:spPr>
        <p:txBody>
          <a:bodyPr>
            <a:noAutofit/>
          </a:bodyPr>
          <a:lstStyle/>
          <a:p>
            <a:pPr>
              <a:lnSpc>
                <a:spcPct val="110000"/>
              </a:lnSpc>
            </a:pPr>
            <a:r>
              <a:rPr lang="en-US" sz="2000" b="1">
                <a:solidFill>
                  <a:srgbClr val="0000CC"/>
                </a:solidFill>
              </a:rPr>
              <a:t>Hanging Valley</a:t>
            </a:r>
          </a:p>
          <a:p>
            <a:pPr>
              <a:lnSpc>
                <a:spcPct val="110000"/>
              </a:lnSpc>
            </a:pPr>
            <a:r>
              <a:rPr lang="en-US" sz="2000" b="1"/>
              <a:t>Formed when smaller tributaries are unable to cut as deeply as bigger ones and remain ‘hanging’ at higher levels than the main valley as discordant tributaries.</a:t>
            </a:r>
          </a:p>
          <a:p>
            <a:pPr>
              <a:lnSpc>
                <a:spcPct val="110000"/>
              </a:lnSpc>
            </a:pPr>
            <a:r>
              <a:rPr lang="en-US" sz="2000" b="1"/>
              <a:t>A valley carved out by a small tributary glacier that joins with a valley carved out by a much larger glacier.</a:t>
            </a:r>
          </a:p>
          <a:p>
            <a:pPr>
              <a:lnSpc>
                <a:spcPct val="110000"/>
              </a:lnSpc>
            </a:pPr>
            <a:r>
              <a:rPr lang="en-US" sz="2000" b="1">
                <a:solidFill>
                  <a:srgbClr val="FF0000"/>
                </a:solidFill>
              </a:rPr>
              <a:t>Arete</a:t>
            </a:r>
          </a:p>
          <a:p>
            <a:pPr>
              <a:lnSpc>
                <a:spcPct val="110000"/>
              </a:lnSpc>
            </a:pPr>
            <a:r>
              <a:rPr lang="en-US" sz="2000" b="1"/>
              <a:t>Steep-sided, sharp-tipped summit with the glacial activity cutting into it from two</a:t>
            </a:r>
          </a:p>
          <a:p>
            <a:pPr>
              <a:lnSpc>
                <a:spcPct val="110000"/>
              </a:lnSpc>
            </a:pPr>
            <a:r>
              <a:rPr lang="en-US" sz="2000" b="1">
                <a:solidFill>
                  <a:srgbClr val="FF0000"/>
                </a:solidFill>
              </a:rPr>
              <a:t>Horn</a:t>
            </a:r>
          </a:p>
          <a:p>
            <a:pPr>
              <a:lnSpc>
                <a:spcPct val="110000"/>
              </a:lnSpc>
            </a:pPr>
            <a:r>
              <a:rPr lang="en-US" sz="2000" b="1"/>
              <a:t>Ridge that acquires a ‘horn’ shape when the glacial activity cuts it from more than two sides.</a:t>
            </a:r>
          </a:p>
          <a:p>
            <a:pPr>
              <a:lnSpc>
                <a:spcPct val="110000"/>
              </a:lnSpc>
            </a:pPr>
            <a:r>
              <a:rPr lang="en-US" sz="2000" b="1">
                <a:solidFill>
                  <a:srgbClr val="FF0000"/>
                </a:solidFill>
              </a:rPr>
              <a:t>D-Fjord</a:t>
            </a:r>
          </a:p>
          <a:p>
            <a:pPr>
              <a:lnSpc>
                <a:spcPct val="110000"/>
              </a:lnSpc>
            </a:pPr>
            <a:r>
              <a:rPr lang="en-US" sz="2000" b="1"/>
              <a:t>Steep-sided narrow entrance-like feature at the coast where the stream meets the coast.</a:t>
            </a:r>
          </a:p>
          <a:p>
            <a:pPr>
              <a:lnSpc>
                <a:spcPct val="110000"/>
              </a:lnSpc>
            </a:pPr>
            <a:r>
              <a:rPr lang="en-US" sz="2000" b="1"/>
              <a:t>Fjords are common in Norway, Greenland and New Zealand.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pic>
        <p:nvPicPr>
          <p:cNvPr id="5" name="Content Placeholder 4" descr="glacial-transportation-"/>
          <p:cNvPicPr>
            <a:picLocks noGrp="1" noChangeAspect="1"/>
          </p:cNvPicPr>
          <p:nvPr>
            <p:ph sz="half" idx="2"/>
          </p:nvPr>
        </p:nvPicPr>
        <p:blipFill>
          <a:blip r:embed="rId2"/>
          <a:stretch>
            <a:fillRect/>
          </a:stretch>
        </p:blipFill>
        <p:spPr>
          <a:xfrm>
            <a:off x="615950" y="519430"/>
            <a:ext cx="5801360" cy="5819775"/>
          </a:xfrm>
          <a:prstGeom prst="rect">
            <a:avLst/>
          </a:prstGeom>
        </p:spPr>
      </p:pic>
      <p:pic>
        <p:nvPicPr>
          <p:cNvPr id="8" name="Content Placeholder 7" descr="glacial-transportation-2"/>
          <p:cNvPicPr>
            <a:picLocks noGrp="1" noChangeAspect="1"/>
          </p:cNvPicPr>
          <p:nvPr>
            <p:ph sz="half" idx="1"/>
          </p:nvPr>
        </p:nvPicPr>
        <p:blipFill>
          <a:blip r:embed="rId3"/>
          <a:stretch>
            <a:fillRect/>
          </a:stretch>
        </p:blipFill>
        <p:spPr>
          <a:xfrm>
            <a:off x="6313170" y="518795"/>
            <a:ext cx="5878195" cy="581977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lacial-transportation-3"/>
          <p:cNvPicPr>
            <a:picLocks noGrp="1" noChangeAspect="1"/>
          </p:cNvPicPr>
          <p:nvPr>
            <p:ph sz="half" idx="2"/>
          </p:nvPr>
        </p:nvPicPr>
        <p:blipFill>
          <a:blip r:embed="rId2"/>
          <a:stretch>
            <a:fillRect/>
          </a:stretch>
        </p:blipFill>
        <p:spPr>
          <a:xfrm>
            <a:off x="6884035" y="281305"/>
            <a:ext cx="5102225" cy="6466205"/>
          </a:xfrm>
          <a:prstGeom prst="rect">
            <a:avLst/>
          </a:prstGeom>
        </p:spPr>
      </p:pic>
      <p:pic>
        <p:nvPicPr>
          <p:cNvPr id="8" name="Content Placeholder 7" descr="Glacial-Depositional-Landforms-eskers-morains"/>
          <p:cNvPicPr>
            <a:picLocks noGrp="1" noChangeAspect="1"/>
          </p:cNvPicPr>
          <p:nvPr>
            <p:ph sz="half" idx="1"/>
          </p:nvPr>
        </p:nvPicPr>
        <p:blipFill>
          <a:blip r:embed="rId3"/>
          <a:stretch>
            <a:fillRect/>
          </a:stretch>
        </p:blipFill>
        <p:spPr>
          <a:xfrm>
            <a:off x="214630" y="139065"/>
            <a:ext cx="6669405" cy="671957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98007"/>
            <a:ext cx="9601196" cy="1303867"/>
          </a:xfrm>
        </p:spPr>
        <p:txBody>
          <a:bodyPr/>
          <a:lstStyle/>
          <a:p>
            <a:r>
              <a:rPr lang="en-US" b="1">
                <a:solidFill>
                  <a:srgbClr val="0000CC"/>
                </a:solidFill>
              </a:rPr>
              <a:t>Glacial Depositional Landforms</a:t>
            </a:r>
          </a:p>
        </p:txBody>
      </p:sp>
      <p:sp>
        <p:nvSpPr>
          <p:cNvPr id="3" name="Content Placeholder 2"/>
          <p:cNvSpPr>
            <a:spLocks noGrp="1"/>
          </p:cNvSpPr>
          <p:nvPr>
            <p:ph sz="half" idx="1"/>
          </p:nvPr>
        </p:nvSpPr>
        <p:spPr>
          <a:xfrm>
            <a:off x="853440" y="2150110"/>
            <a:ext cx="10640060" cy="4020820"/>
          </a:xfrm>
        </p:spPr>
        <p:txBody>
          <a:bodyPr>
            <a:noAutofit/>
          </a:bodyPr>
          <a:lstStyle/>
          <a:p>
            <a:pPr>
              <a:lnSpc>
                <a:spcPct val="80000"/>
              </a:lnSpc>
            </a:pPr>
            <a:r>
              <a:rPr lang="en-US" sz="2800" b="1">
                <a:solidFill>
                  <a:srgbClr val="0000CC"/>
                </a:solidFill>
              </a:rPr>
              <a:t>Outwash Plain</a:t>
            </a:r>
          </a:p>
          <a:p>
            <a:pPr>
              <a:lnSpc>
                <a:spcPct val="80000"/>
              </a:lnSpc>
            </a:pPr>
            <a:r>
              <a:rPr lang="en-US" sz="2800" b="1"/>
              <a:t>When the glacier reaches its lowest point and melts, it leaves behind a stratified deposition material, consisting of rock debris, clay, sand, gravel etc. This layered surface is called till plain or an outwash plain.</a:t>
            </a:r>
          </a:p>
          <a:p>
            <a:pPr>
              <a:lnSpc>
                <a:spcPct val="80000"/>
              </a:lnSpc>
            </a:pPr>
            <a:r>
              <a:rPr lang="en-US" sz="2800" b="1">
                <a:solidFill>
                  <a:srgbClr val="0000CC"/>
                </a:solidFill>
              </a:rPr>
              <a:t>Esker</a:t>
            </a:r>
          </a:p>
          <a:p>
            <a:pPr>
              <a:lnSpc>
                <a:spcPct val="80000"/>
              </a:lnSpc>
            </a:pPr>
            <a:r>
              <a:rPr lang="en-US" sz="2800" b="1"/>
              <a:t>Winding ridge of un-assorted depositions of rock, gravel, clay etc. running along a glacier in a till plain.</a:t>
            </a:r>
          </a:p>
          <a:p>
            <a:pPr>
              <a:lnSpc>
                <a:spcPct val="80000"/>
              </a:lnSpc>
            </a:pPr>
            <a:r>
              <a:rPr lang="en-US" sz="2800" b="1"/>
              <a:t>The eskers resemble the features of an embankment and are often used for making roads.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46125" y="602615"/>
            <a:ext cx="10260965" cy="5267960"/>
          </a:xfrm>
        </p:spPr>
        <p:txBody>
          <a:bodyPr>
            <a:noAutofit/>
          </a:bodyPr>
          <a:lstStyle/>
          <a:p>
            <a:pPr>
              <a:lnSpc>
                <a:spcPct val="70000"/>
              </a:lnSpc>
            </a:pPr>
            <a:r>
              <a:rPr lang="en-US" sz="2800" b="1">
                <a:solidFill>
                  <a:srgbClr val="0000CC"/>
                </a:solidFill>
              </a:rPr>
              <a:t>Kame Terraces</a:t>
            </a:r>
          </a:p>
          <a:p>
            <a:pPr>
              <a:lnSpc>
                <a:spcPct val="70000"/>
              </a:lnSpc>
            </a:pPr>
            <a:r>
              <a:rPr lang="en-US" sz="2800" b="1"/>
              <a:t>Broken ridges or un-assorted depositions looking like hump in a till plain.</a:t>
            </a:r>
          </a:p>
          <a:p>
            <a:pPr>
              <a:lnSpc>
                <a:spcPct val="70000"/>
              </a:lnSpc>
            </a:pPr>
            <a:r>
              <a:rPr lang="en-US" sz="2800" b="1">
                <a:solidFill>
                  <a:srgbClr val="0000CC"/>
                </a:solidFill>
              </a:rPr>
              <a:t>Drumlin</a:t>
            </a:r>
          </a:p>
          <a:p>
            <a:pPr>
              <a:lnSpc>
                <a:spcPct val="70000"/>
              </a:lnSpc>
            </a:pPr>
            <a:r>
              <a:rPr lang="en-US" sz="2800" b="1"/>
              <a:t>Inverted boat-shaped deposition in a till plain caused by deposition.</a:t>
            </a:r>
          </a:p>
          <a:p>
            <a:pPr>
              <a:lnSpc>
                <a:spcPct val="70000"/>
              </a:lnSpc>
            </a:pPr>
            <a:r>
              <a:rPr lang="en-US" sz="2800" b="1">
                <a:solidFill>
                  <a:srgbClr val="0000CC"/>
                </a:solidFill>
              </a:rPr>
              <a:t>Kettle Holes</a:t>
            </a:r>
          </a:p>
          <a:p>
            <a:pPr>
              <a:lnSpc>
                <a:spcPct val="70000"/>
              </a:lnSpc>
            </a:pPr>
            <a:r>
              <a:rPr lang="en-US" sz="2800" b="1"/>
              <a:t>Formed when the deposited material in a till plain gets depressed locally and forms a basin.</a:t>
            </a:r>
          </a:p>
          <a:p>
            <a:pPr>
              <a:lnSpc>
                <a:spcPct val="70000"/>
              </a:lnSpc>
            </a:pPr>
            <a:r>
              <a:rPr lang="en-US" sz="2800" b="1">
                <a:solidFill>
                  <a:srgbClr val="0000CC"/>
                </a:solidFill>
              </a:rPr>
              <a:t>Moraine</a:t>
            </a:r>
          </a:p>
          <a:p>
            <a:pPr>
              <a:lnSpc>
                <a:spcPct val="70000"/>
              </a:lnSpc>
            </a:pPr>
            <a:r>
              <a:rPr lang="en-US" sz="2800" b="1"/>
              <a:t>General term applied to rock fragments, gravel, sand, etc. carried by a glacier.</a:t>
            </a:r>
          </a:p>
          <a:p>
            <a:pPr>
              <a:lnSpc>
                <a:spcPct val="70000"/>
              </a:lnSpc>
            </a:pPr>
            <a:r>
              <a:rPr lang="en-US" sz="2800" b="1"/>
              <a:t>Depending on its position, the moraine can be ground moraine and end moraine.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3575" y="535940"/>
            <a:ext cx="10832465" cy="5750560"/>
          </a:xfrm>
        </p:spPr>
        <p:txBody>
          <a:bodyPr/>
          <a:lstStyle/>
          <a:p>
            <a:r>
              <a:rPr lang="en-US" sz="2800" b="1"/>
              <a:t>A Glacier forms in areas where the accumulation of snow exceeds its ablation (melting and sublimation) over many years, often centuries.</a:t>
            </a:r>
          </a:p>
          <a:p>
            <a:r>
              <a:rPr lang="en-US" sz="2800" b="1"/>
              <a:t>They form features like crevasses, seracs etc. A crevasse is a deep crack, or fracture, found in an ice sheet or glacier, as opposed to a crevice that forms in rock. A serac is a block or column of glacial ice, often formed by intersecting crevasses on a glacier.</a:t>
            </a:r>
          </a:p>
          <a:p>
            <a:r>
              <a:rPr lang="en-US" sz="2800" b="1"/>
              <a:t>Ogives are alternating wave crests and valleys (troughs) that appear as dark and light bands of ice on glacier surfaces. They are linked to seasonal motion of glaciers; the width of one dark and one light band generally equals the annual movement of the glacier.</a:t>
            </a:r>
          </a:p>
          <a:p>
            <a:r>
              <a:rPr lang="en-US" sz="2800" b="1"/>
              <a:t>Glaciers cover about 10 percent of Earth’s land surface and they are the largest freshwater reservoirs on earth.</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9125" y="539750"/>
            <a:ext cx="5808345" cy="5836285"/>
          </a:xfrm>
        </p:spPr>
        <p:txBody>
          <a:bodyPr>
            <a:noAutofit/>
          </a:bodyPr>
          <a:lstStyle/>
          <a:p>
            <a:pPr>
              <a:lnSpc>
                <a:spcPct val="120000"/>
              </a:lnSpc>
            </a:pPr>
            <a:r>
              <a:rPr lang="en-US" sz="2000" b="1">
                <a:solidFill>
                  <a:srgbClr val="0000CC"/>
                </a:solidFill>
              </a:rPr>
              <a:t>Moraines</a:t>
            </a:r>
          </a:p>
          <a:p>
            <a:pPr>
              <a:lnSpc>
                <a:spcPct val="120000"/>
              </a:lnSpc>
            </a:pPr>
            <a:r>
              <a:rPr lang="en-US" sz="2000" b="1"/>
              <a:t>Moraines are long ridges of deposits of glacial till.</a:t>
            </a:r>
          </a:p>
          <a:p>
            <a:pPr>
              <a:lnSpc>
                <a:spcPct val="120000"/>
              </a:lnSpc>
            </a:pPr>
            <a:r>
              <a:rPr lang="en-US" sz="2000" b="1"/>
              <a:t>When these deposits are at the end of a glacier, they are called as Terminal moraines and when they are deposited on both sides, they are called as Lateral moraines.</a:t>
            </a:r>
          </a:p>
          <a:p>
            <a:pPr>
              <a:lnSpc>
                <a:spcPct val="120000"/>
              </a:lnSpc>
            </a:pPr>
            <a:r>
              <a:rPr lang="en-US" sz="2000" b="1"/>
              <a:t>When lateral moraines of two glaciers join together, they form Medial moraines.</a:t>
            </a:r>
          </a:p>
          <a:p>
            <a:pPr>
              <a:lnSpc>
                <a:spcPct val="120000"/>
              </a:lnSpc>
            </a:pPr>
            <a:r>
              <a:rPr lang="en-US" sz="2000" b="1"/>
              <a:t>When the lateral moraines of both sides of a glacier join together, it forms a horse-shoe shape.</a:t>
            </a:r>
          </a:p>
          <a:p>
            <a:pPr>
              <a:lnSpc>
                <a:spcPct val="120000"/>
              </a:lnSpc>
            </a:pPr>
            <a:r>
              <a:rPr lang="en-US" sz="2000" b="1"/>
              <a:t>Ground moraines are deposits left behind in areas once covered by glaciers.</a:t>
            </a:r>
          </a:p>
        </p:txBody>
      </p:sp>
      <p:pic>
        <p:nvPicPr>
          <p:cNvPr id="6" name="Content Placeholder 5" descr="moraines-4"/>
          <p:cNvPicPr>
            <a:picLocks noGrp="1" noChangeAspect="1"/>
          </p:cNvPicPr>
          <p:nvPr>
            <p:ph sz="half" idx="2"/>
          </p:nvPr>
        </p:nvPicPr>
        <p:blipFill>
          <a:blip r:embed="rId2"/>
          <a:stretch>
            <a:fillRect/>
          </a:stretch>
        </p:blipFill>
        <p:spPr>
          <a:xfrm>
            <a:off x="6654800" y="255905"/>
            <a:ext cx="5349240" cy="644588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6260" y="554990"/>
            <a:ext cx="5460365" cy="5315585"/>
          </a:xfrm>
        </p:spPr>
        <p:txBody>
          <a:bodyPr>
            <a:noAutofit/>
          </a:bodyPr>
          <a:lstStyle/>
          <a:p>
            <a:pPr>
              <a:lnSpc>
                <a:spcPct val="130000"/>
              </a:lnSpc>
            </a:pPr>
            <a:r>
              <a:rPr lang="en-US" sz="2000" b="1">
                <a:solidFill>
                  <a:srgbClr val="0000CC"/>
                </a:solidFill>
                <a:sym typeface="+mn-ea"/>
              </a:rPr>
              <a:t>Eskers</a:t>
            </a:r>
            <a:endParaRPr lang="en-US" sz="2000" b="1">
              <a:solidFill>
                <a:srgbClr val="0000CC"/>
              </a:solidFill>
            </a:endParaRPr>
          </a:p>
          <a:p>
            <a:pPr>
              <a:lnSpc>
                <a:spcPct val="130000"/>
              </a:lnSpc>
            </a:pPr>
            <a:r>
              <a:rPr lang="en-US" sz="2000" b="1">
                <a:sym typeface="+mn-ea"/>
              </a:rPr>
              <a:t>When glaciers melt in summer, the water which formed as a result of melting accumulates beneath the glacier and flows like streams in channels beneath that ice.</a:t>
            </a:r>
            <a:endParaRPr lang="en-US" sz="2000" b="1"/>
          </a:p>
          <a:p>
            <a:pPr>
              <a:lnSpc>
                <a:spcPct val="130000"/>
              </a:lnSpc>
            </a:pPr>
            <a:r>
              <a:rPr lang="en-US" sz="2000" b="1">
                <a:sym typeface="+mn-ea"/>
              </a:rPr>
              <a:t>Very coarse material like boulders, blocks and some minor fractions of rock debris are carried away by these streams.</a:t>
            </a:r>
            <a:endParaRPr lang="en-US" sz="2000" b="1"/>
          </a:p>
          <a:p>
            <a:pPr>
              <a:lnSpc>
                <a:spcPct val="130000"/>
              </a:lnSpc>
            </a:pPr>
            <a:r>
              <a:rPr lang="en-US" sz="2000" b="1">
                <a:sym typeface="+mn-ea"/>
              </a:rPr>
              <a:t>They later get deposited in the valleys itself and once the ice melts completely, they are visible to the surface as sinuous ridges.</a:t>
            </a:r>
            <a:endParaRPr lang="en-US" sz="2000" b="1"/>
          </a:p>
          <a:p>
            <a:pPr>
              <a:lnSpc>
                <a:spcPct val="130000"/>
              </a:lnSpc>
            </a:pPr>
            <a:r>
              <a:rPr lang="en-US" sz="2000" b="1">
                <a:sym typeface="+mn-ea"/>
              </a:rPr>
              <a:t>These ridges are called as Eskers.</a:t>
            </a:r>
            <a:endParaRPr lang="en-US" sz="2000" b="1"/>
          </a:p>
          <a:p>
            <a:pPr>
              <a:lnSpc>
                <a:spcPct val="130000"/>
              </a:lnSpc>
            </a:pPr>
            <a:endParaRPr lang="en-US" sz="2000" b="1"/>
          </a:p>
        </p:txBody>
      </p:sp>
      <p:pic>
        <p:nvPicPr>
          <p:cNvPr id="5" name="Content Placeholder 4" descr="eskers-5"/>
          <p:cNvPicPr>
            <a:picLocks noGrp="1" noChangeAspect="1"/>
          </p:cNvPicPr>
          <p:nvPr>
            <p:ph sz="half" idx="2"/>
          </p:nvPr>
        </p:nvPicPr>
        <p:blipFill>
          <a:blip r:embed="rId2"/>
          <a:stretch>
            <a:fillRect/>
          </a:stretch>
        </p:blipFill>
        <p:spPr>
          <a:xfrm>
            <a:off x="6181090" y="334010"/>
            <a:ext cx="5869305" cy="591121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2135" y="539750"/>
            <a:ext cx="5608320" cy="5330825"/>
          </a:xfrm>
        </p:spPr>
        <p:txBody>
          <a:bodyPr>
            <a:noAutofit/>
          </a:bodyPr>
          <a:lstStyle/>
          <a:p>
            <a:pPr algn="l">
              <a:lnSpc>
                <a:spcPct val="140000"/>
              </a:lnSpc>
            </a:pPr>
            <a:r>
              <a:rPr lang="en-US" sz="2000" b="1">
                <a:solidFill>
                  <a:srgbClr val="0000CC"/>
                </a:solidFill>
                <a:sym typeface="+mn-ea"/>
              </a:rPr>
              <a:t>Drumlins</a:t>
            </a:r>
            <a:endParaRPr lang="en-US" sz="2000" b="1">
              <a:solidFill>
                <a:srgbClr val="0000CC"/>
              </a:solidFill>
            </a:endParaRPr>
          </a:p>
          <a:p>
            <a:pPr algn="l">
              <a:lnSpc>
                <a:spcPct val="140000"/>
              </a:lnSpc>
            </a:pPr>
            <a:r>
              <a:rPr lang="en-US" sz="2000" b="1">
                <a:sym typeface="+mn-ea"/>
              </a:rPr>
              <a:t>They are smooth oval-shaped ridge-like structures composed mainly of glacial till.</a:t>
            </a:r>
            <a:endParaRPr lang="en-US" sz="2000" b="1"/>
          </a:p>
          <a:p>
            <a:pPr algn="l">
              <a:lnSpc>
                <a:spcPct val="140000"/>
              </a:lnSpc>
            </a:pPr>
            <a:r>
              <a:rPr lang="en-US" sz="2000" b="1">
                <a:sym typeface="+mn-ea"/>
              </a:rPr>
              <a:t>It shapes like an inverted spoon with the highest part is called as Stoss End and the lowest narrow part is called as Tail End.</a:t>
            </a:r>
            <a:endParaRPr lang="en-US" sz="2000" b="1"/>
          </a:p>
          <a:p>
            <a:pPr algn="l">
              <a:lnSpc>
                <a:spcPct val="140000"/>
              </a:lnSpc>
            </a:pPr>
            <a:r>
              <a:rPr lang="en-US" sz="2000" b="1">
                <a:sym typeface="+mn-ea"/>
              </a:rPr>
              <a:t>They are formed as a result of glacial movement over some minor obstruction like small surface rocks.</a:t>
            </a:r>
            <a:endParaRPr lang="en-US" sz="2000" b="1"/>
          </a:p>
          <a:p>
            <a:pPr algn="l">
              <a:lnSpc>
                <a:spcPct val="140000"/>
              </a:lnSpc>
            </a:pPr>
            <a:r>
              <a:rPr lang="en-US" sz="2000" b="1">
                <a:sym typeface="+mn-ea"/>
              </a:rPr>
              <a:t>The glacial till gets deposited in those obstructions and the movement of glacier shapes these deposits like an inverted spoon.</a:t>
            </a:r>
            <a:endParaRPr lang="en-US" sz="2000" b="1"/>
          </a:p>
          <a:p>
            <a:pPr>
              <a:lnSpc>
                <a:spcPct val="110000"/>
              </a:lnSpc>
            </a:pPr>
            <a:endParaRPr lang="en-US" sz="2000" b="1"/>
          </a:p>
        </p:txBody>
      </p:sp>
      <p:pic>
        <p:nvPicPr>
          <p:cNvPr id="5" name="Content Placeholder 4" descr="drumlin-6"/>
          <p:cNvPicPr>
            <a:picLocks noGrp="1" noChangeAspect="1"/>
          </p:cNvPicPr>
          <p:nvPr>
            <p:ph sz="half" idx="2"/>
          </p:nvPr>
        </p:nvPicPr>
        <p:blipFill>
          <a:blip r:embed="rId2"/>
          <a:stretch>
            <a:fillRect/>
          </a:stretch>
        </p:blipFill>
        <p:spPr>
          <a:xfrm>
            <a:off x="6180455" y="3949065"/>
            <a:ext cx="5808345" cy="2758440"/>
          </a:xfrm>
          <a:prstGeom prst="rect">
            <a:avLst/>
          </a:prstGeom>
        </p:spPr>
      </p:pic>
      <p:pic>
        <p:nvPicPr>
          <p:cNvPr id="7" name="Picture 6" descr="rosee mountanee"/>
          <p:cNvPicPr>
            <a:picLocks noChangeAspect="1"/>
          </p:cNvPicPr>
          <p:nvPr/>
        </p:nvPicPr>
        <p:blipFill>
          <a:blip r:embed="rId3"/>
          <a:stretch>
            <a:fillRect/>
          </a:stretch>
        </p:blipFill>
        <p:spPr>
          <a:xfrm>
            <a:off x="6181090" y="366395"/>
            <a:ext cx="5807710" cy="372745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morains 1"/>
          <p:cNvPicPr>
            <a:picLocks noGrp="1" noChangeAspect="1"/>
          </p:cNvPicPr>
          <p:nvPr>
            <p:ph sz="half" idx="1"/>
          </p:nvPr>
        </p:nvPicPr>
        <p:blipFill>
          <a:blip r:embed="rId2"/>
          <a:stretch>
            <a:fillRect/>
          </a:stretch>
        </p:blipFill>
        <p:spPr>
          <a:xfrm>
            <a:off x="329565" y="238760"/>
            <a:ext cx="11536680" cy="643636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ypes of moraines"/>
          <p:cNvPicPr>
            <a:picLocks noGrp="1" noChangeAspect="1"/>
          </p:cNvPicPr>
          <p:nvPr>
            <p:ph sz="half" idx="2"/>
          </p:nvPr>
        </p:nvPicPr>
        <p:blipFill>
          <a:blip r:embed="rId2"/>
          <a:stretch>
            <a:fillRect/>
          </a:stretch>
        </p:blipFill>
        <p:spPr>
          <a:xfrm>
            <a:off x="79375" y="191770"/>
            <a:ext cx="5991225" cy="6483350"/>
          </a:xfrm>
          <a:prstGeom prst="rect">
            <a:avLst/>
          </a:prstGeom>
        </p:spPr>
      </p:pic>
      <p:pic>
        <p:nvPicPr>
          <p:cNvPr id="8" name="Content Placeholder 7" descr="morain type 1"/>
          <p:cNvPicPr>
            <a:picLocks noGrp="1" noChangeAspect="1"/>
          </p:cNvPicPr>
          <p:nvPr>
            <p:ph sz="half" idx="1"/>
          </p:nvPr>
        </p:nvPicPr>
        <p:blipFill>
          <a:blip r:embed="rId3"/>
          <a:stretch>
            <a:fillRect/>
          </a:stretch>
        </p:blipFill>
        <p:spPr>
          <a:xfrm>
            <a:off x="6070600" y="184150"/>
            <a:ext cx="6121400" cy="667385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Text Placeholder 6"/>
          <p:cNvSpPr>
            <a:spLocks noGrp="1"/>
          </p:cNvSpPr>
          <p:nvPr>
            <p:ph type="body" sz="half" idx="2"/>
          </p:nvPr>
        </p:nvSpPr>
        <p:spPr/>
        <p:txBody>
          <a:bodyPr/>
          <a:lstStyle/>
          <a:p>
            <a:endParaRPr lang="en-US"/>
          </a:p>
        </p:txBody>
      </p:sp>
      <p:pic>
        <p:nvPicPr>
          <p:cNvPr id="5" name="Picture Placeholder 4" descr="morain type 3"/>
          <p:cNvPicPr>
            <a:picLocks noGrp="1" noChangeAspect="1"/>
          </p:cNvPicPr>
          <p:nvPr>
            <p:ph type="pic" idx="1"/>
          </p:nvPr>
        </p:nvPicPr>
        <p:blipFill>
          <a:blip r:embed="rId2" cstate="print"/>
          <a:stretch>
            <a:fillRect/>
          </a:stretch>
        </p:blipFill>
        <p:spPr>
          <a:xfrm>
            <a:off x="1295400" y="1711325"/>
            <a:ext cx="3063240" cy="2297430"/>
          </a:xfrm>
          <a:prstGeom prst="rect">
            <a:avLst/>
          </a:prstGeom>
        </p:spPr>
      </p:pic>
      <p:pic>
        <p:nvPicPr>
          <p:cNvPr id="8" name="Picture 7" descr="moraines type 4"/>
          <p:cNvPicPr>
            <a:picLocks noChangeAspect="1"/>
          </p:cNvPicPr>
          <p:nvPr/>
        </p:nvPicPr>
        <p:blipFill>
          <a:blip r:embed="rId3"/>
          <a:stretch>
            <a:fillRect/>
          </a:stretch>
        </p:blipFill>
        <p:spPr>
          <a:xfrm>
            <a:off x="430530" y="635"/>
            <a:ext cx="11442065" cy="685673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n-US"/>
          </a:p>
        </p:txBody>
      </p:sp>
      <p:pic>
        <p:nvPicPr>
          <p:cNvPr id="8" name="Content Placeholder 7" descr="moraines type 4"/>
          <p:cNvPicPr>
            <a:picLocks noGrp="1" noChangeAspect="1"/>
          </p:cNvPicPr>
          <p:nvPr>
            <p:ph sz="half" idx="1"/>
          </p:nvPr>
        </p:nvPicPr>
        <p:blipFill>
          <a:blip r:embed="rId2"/>
          <a:stretch>
            <a:fillRect/>
          </a:stretch>
        </p:blipFill>
        <p:spPr>
          <a:xfrm>
            <a:off x="282575" y="223520"/>
            <a:ext cx="5644515" cy="6633845"/>
          </a:xfrm>
          <a:prstGeom prst="rect">
            <a:avLst/>
          </a:prstGeom>
        </p:spPr>
      </p:pic>
      <p:pic>
        <p:nvPicPr>
          <p:cNvPr id="11" name="Content Placeholder 10" descr="morain type 4 photos"/>
          <p:cNvPicPr>
            <a:picLocks noGrp="1" noChangeAspect="1"/>
          </p:cNvPicPr>
          <p:nvPr>
            <p:ph sz="half" idx="2"/>
          </p:nvPr>
        </p:nvPicPr>
        <p:blipFill>
          <a:blip r:embed="rId3"/>
          <a:stretch>
            <a:fillRect/>
          </a:stretch>
        </p:blipFill>
        <p:spPr>
          <a:xfrm>
            <a:off x="5595620" y="222250"/>
            <a:ext cx="6382385" cy="663511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Text Placeholder 6"/>
          <p:cNvSpPr>
            <a:spLocks noGrp="1"/>
          </p:cNvSpPr>
          <p:nvPr>
            <p:ph type="body" sz="half" idx="2"/>
          </p:nvPr>
        </p:nvSpPr>
        <p:spPr/>
        <p:txBody>
          <a:bodyPr/>
          <a:lstStyle/>
          <a:p>
            <a:endParaRPr lang="en-US"/>
          </a:p>
        </p:txBody>
      </p:sp>
      <p:pic>
        <p:nvPicPr>
          <p:cNvPr id="5" name="Picture Placeholder 4" descr="morain type 5"/>
          <p:cNvPicPr>
            <a:picLocks noGrp="1" noChangeAspect="1"/>
          </p:cNvPicPr>
          <p:nvPr>
            <p:ph type="pic" idx="1"/>
          </p:nvPr>
        </p:nvPicPr>
        <p:blipFill>
          <a:blip r:embed="rId2"/>
          <a:stretch>
            <a:fillRect/>
          </a:stretch>
        </p:blipFill>
        <p:spPr>
          <a:xfrm>
            <a:off x="348615" y="400685"/>
            <a:ext cx="11572875" cy="605536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67713" y="3054096"/>
            <a:ext cx="6455664" cy="1115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8800" b="1" dirty="0" smtClean="0">
                <a:solidFill>
                  <a:srgbClr val="0000CC"/>
                </a:solidFill>
                <a:latin typeface="Bodoni MT Black" panose="02070A03080606020203" charset="0"/>
                <a:cs typeface="Bodoni MT Black" panose="02070A03080606020203" charset="0"/>
              </a:rPr>
              <a:t>Thank you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1200" y="497840"/>
            <a:ext cx="4248150" cy="5324475"/>
          </a:xfrm>
        </p:spPr>
        <p:txBody>
          <a:bodyPr>
            <a:noAutofit/>
          </a:bodyPr>
          <a:lstStyle/>
          <a:p>
            <a:pPr>
              <a:lnSpc>
                <a:spcPct val="110000"/>
              </a:lnSpc>
            </a:pPr>
            <a:r>
              <a:rPr lang="en-US" sz="2800" b="1"/>
              <a:t>On the basis of the location of the glacier, they can be classified as:</a:t>
            </a:r>
          </a:p>
          <a:p>
            <a:pPr>
              <a:lnSpc>
                <a:spcPct val="110000"/>
              </a:lnSpc>
            </a:pPr>
            <a:r>
              <a:rPr lang="en-US" sz="2800" b="1"/>
              <a:t>Continental Glacier/Piedmont Glacier: they move outward in all directions</a:t>
            </a:r>
          </a:p>
          <a:p>
            <a:pPr>
              <a:lnSpc>
                <a:spcPct val="110000"/>
              </a:lnSpc>
            </a:pPr>
            <a:r>
              <a:rPr lang="en-US" sz="2800" b="1"/>
              <a:t>Valley/Mountain Glaciers: Move from higher elevation to lower</a:t>
            </a:r>
          </a:p>
          <a:p>
            <a:pPr>
              <a:lnSpc>
                <a:spcPct val="110000"/>
              </a:lnSpc>
            </a:pPr>
            <a:endParaRPr lang="en-US" sz="2800" b="1"/>
          </a:p>
        </p:txBody>
      </p:sp>
      <p:sp>
        <p:nvSpPr>
          <p:cNvPr id="4" name="Text Box 3"/>
          <p:cNvSpPr txBox="1"/>
          <p:nvPr/>
        </p:nvSpPr>
        <p:spPr>
          <a:xfrm>
            <a:off x="5394960" y="623570"/>
            <a:ext cx="6170930" cy="5513070"/>
          </a:xfrm>
          <a:prstGeom prst="rect">
            <a:avLst/>
          </a:prstGeom>
          <a:noFill/>
        </p:spPr>
        <p:txBody>
          <a:bodyPr wrap="square" rtlCol="0" anchor="t">
            <a:spAutoFit/>
          </a:bodyPr>
          <a:lstStyle/>
          <a:p>
            <a:pPr>
              <a:lnSpc>
                <a:spcPct val="90000"/>
              </a:lnSpc>
            </a:pPr>
            <a:r>
              <a:rPr lang="en-US" sz="2800" b="1">
                <a:solidFill>
                  <a:srgbClr val="FF0000"/>
                </a:solidFill>
                <a:sym typeface="+mn-ea"/>
              </a:rPr>
              <a:t>What types of glaciers are there?</a:t>
            </a:r>
            <a:endParaRPr lang="en-US" sz="2800" b="1">
              <a:solidFill>
                <a:srgbClr val="FF0000"/>
              </a:solidFill>
            </a:endParaRPr>
          </a:p>
          <a:p>
            <a:pPr>
              <a:lnSpc>
                <a:spcPct val="90000"/>
              </a:lnSpc>
            </a:pPr>
            <a:r>
              <a:rPr lang="en-US" sz="2800" b="1">
                <a:sym typeface="+mn-ea"/>
              </a:rPr>
              <a:t>Mountain glaciers. Variegated Glacier is a valley glacier that winds through the Saint Elias Mountains in Alaska, terminating near Yakutat Bay.</a:t>
            </a:r>
            <a:endParaRPr lang="en-US" sz="2800" b="1"/>
          </a:p>
          <a:p>
            <a:pPr>
              <a:lnSpc>
                <a:spcPct val="90000"/>
              </a:lnSpc>
            </a:pPr>
            <a:r>
              <a:rPr lang="en-US" sz="2800" b="1">
                <a:sym typeface="+mn-ea"/>
              </a:rPr>
              <a:t>Valley glaciers.</a:t>
            </a:r>
            <a:endParaRPr lang="en-US" sz="2800" b="1"/>
          </a:p>
          <a:p>
            <a:pPr>
              <a:lnSpc>
                <a:spcPct val="90000"/>
              </a:lnSpc>
            </a:pPr>
            <a:r>
              <a:rPr lang="en-US" sz="2800" b="1">
                <a:sym typeface="+mn-ea"/>
              </a:rPr>
              <a:t>Tidewater glaciers.</a:t>
            </a:r>
            <a:endParaRPr lang="en-US" sz="2800" b="1"/>
          </a:p>
          <a:p>
            <a:pPr>
              <a:lnSpc>
                <a:spcPct val="90000"/>
              </a:lnSpc>
            </a:pPr>
            <a:r>
              <a:rPr lang="en-US" sz="2800" b="1">
                <a:sym typeface="+mn-ea"/>
              </a:rPr>
              <a:t>Piedmont glaciers. </a:t>
            </a:r>
            <a:endParaRPr lang="en-US" sz="2800" b="1"/>
          </a:p>
          <a:p>
            <a:pPr>
              <a:lnSpc>
                <a:spcPct val="90000"/>
              </a:lnSpc>
            </a:pPr>
            <a:r>
              <a:rPr lang="en-US" sz="2800" b="1">
                <a:sym typeface="+mn-ea"/>
              </a:rPr>
              <a:t>Hanging glaciers.</a:t>
            </a:r>
            <a:endParaRPr lang="en-US" sz="2800" b="1"/>
          </a:p>
          <a:p>
            <a:pPr>
              <a:lnSpc>
                <a:spcPct val="90000"/>
              </a:lnSpc>
            </a:pPr>
            <a:r>
              <a:rPr lang="en-US" sz="2800" b="1">
                <a:sym typeface="+mn-ea"/>
              </a:rPr>
              <a:t>Cirque glaciers. </a:t>
            </a:r>
            <a:endParaRPr lang="en-US" sz="2800" b="1"/>
          </a:p>
          <a:p>
            <a:pPr>
              <a:lnSpc>
                <a:spcPct val="90000"/>
              </a:lnSpc>
            </a:pPr>
            <a:r>
              <a:rPr lang="en-US" sz="2800" b="1">
                <a:sym typeface="+mn-ea"/>
              </a:rPr>
              <a:t>Ice Aprons.</a:t>
            </a:r>
            <a:endParaRPr lang="en-US" sz="2800" b="1"/>
          </a:p>
          <a:p>
            <a:pPr>
              <a:lnSpc>
                <a:spcPct val="90000"/>
              </a:lnSpc>
            </a:pPr>
            <a:r>
              <a:rPr lang="en-US" sz="2800" b="1">
                <a:sym typeface="+mn-ea"/>
              </a:rPr>
              <a:t>Rock Glaciers.</a:t>
            </a:r>
            <a:endParaRPr lang="en-US" sz="2800" b="1"/>
          </a:p>
          <a:p>
            <a:pPr>
              <a:lnSpc>
                <a:spcPct val="90000"/>
              </a:lnSpc>
            </a:pPr>
            <a:r>
              <a:rPr lang="en-US" sz="2800" b="1">
                <a:sym typeface="+mn-ea"/>
              </a:rPr>
              <a:t>Ice shelves. </a:t>
            </a:r>
            <a:endParaRPr lang="en-US" sz="2800" b="1"/>
          </a:p>
          <a:p>
            <a:pPr>
              <a:lnSpc>
                <a:spcPct val="90000"/>
              </a:lnSpc>
            </a:pPr>
            <a:r>
              <a:rPr lang="en-US" sz="2800" b="1">
                <a:sym typeface="+mn-ea"/>
              </a:rPr>
              <a:t>Icefields.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Rectangle 4"/>
          <p:cNvSpPr/>
          <p:nvPr/>
        </p:nvSpPr>
        <p:spPr>
          <a:xfrm>
            <a:off x="562610" y="466725"/>
            <a:ext cx="11066145" cy="57626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endParaRPr lang="en-US" altLang="en-IN" sz="3200" b="1" dirty="0" smtClean="0">
              <a:solidFill>
                <a:schemeClr val="tx1"/>
              </a:solidFill>
              <a:latin typeface="+mj-lt"/>
              <a:cs typeface="+mj-lt"/>
            </a:endParaRPr>
          </a:p>
        </p:txBody>
      </p:sp>
      <p:sp>
        <p:nvSpPr>
          <p:cNvPr id="4" name="Content Placeholder 3"/>
          <p:cNvSpPr>
            <a:spLocks noGrp="1"/>
          </p:cNvSpPr>
          <p:nvPr>
            <p:ph idx="1"/>
          </p:nvPr>
        </p:nvSpPr>
        <p:spPr>
          <a:xfrm>
            <a:off x="765810" y="756920"/>
            <a:ext cx="10661015" cy="5182235"/>
          </a:xfrm>
        </p:spPr>
        <p:txBody>
          <a:bodyPr>
            <a:noAutofit/>
          </a:bodyPr>
          <a:lstStyle/>
          <a:p>
            <a:pPr>
              <a:lnSpc>
                <a:spcPct val="110000"/>
              </a:lnSpc>
            </a:pPr>
            <a:r>
              <a:rPr lang="en-US" b="1">
                <a:solidFill>
                  <a:srgbClr val="FF0000"/>
                </a:solidFill>
              </a:rPr>
              <a:t>What types of glaciers are there?</a:t>
            </a:r>
          </a:p>
          <a:p>
            <a:pPr>
              <a:lnSpc>
                <a:spcPct val="110000"/>
              </a:lnSpc>
            </a:pPr>
            <a:r>
              <a:rPr lang="en-US" b="1">
                <a:solidFill>
                  <a:srgbClr val="FF0000"/>
                </a:solidFill>
              </a:rPr>
              <a:t>Mountain glaciers</a:t>
            </a:r>
          </a:p>
          <a:p>
            <a:pPr>
              <a:lnSpc>
                <a:spcPct val="110000"/>
              </a:lnSpc>
            </a:pPr>
            <a:r>
              <a:rPr lang="en-US" b="1"/>
              <a:t>These glaciers develop in high mountainous regions, often flowing out of icefields that span several peaks or even a mountain range. The largest mountain glaciers are found in Arctic Canada, Alaska, the Andes in South America, and the Himalaya in Asia.</a:t>
            </a:r>
          </a:p>
          <a:p>
            <a:pPr>
              <a:lnSpc>
                <a:spcPct val="110000"/>
              </a:lnSpc>
            </a:pPr>
            <a:r>
              <a:rPr lang="en-US" b="1">
                <a:solidFill>
                  <a:srgbClr val="FF0000"/>
                </a:solidFill>
              </a:rPr>
              <a:t>Valley glaciers</a:t>
            </a:r>
          </a:p>
          <a:p>
            <a:pPr>
              <a:lnSpc>
                <a:spcPct val="110000"/>
              </a:lnSpc>
            </a:pPr>
            <a:r>
              <a:rPr lang="en-US" b="1"/>
              <a:t>Commonly originating from mountain glaciers or icefields, these glaciers spill down valleys, looking much like giant tongues. Valley glaciers may be very long, often flowing down beyond the snow line, sometimes reaching sea level.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Rectangle 3"/>
          <p:cNvSpPr/>
          <p:nvPr/>
        </p:nvSpPr>
        <p:spPr>
          <a:xfrm>
            <a:off x="676275" y="459740"/>
            <a:ext cx="10840085" cy="5552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nSpc>
                <a:spcPct val="150000"/>
              </a:lnSpc>
              <a:buFont typeface="Wingdings" panose="05000000000000000000" pitchFamily="2" charset="2"/>
              <a:buNone/>
            </a:pPr>
            <a:endParaRPr lang="en-US" altLang="en-IN" sz="2800" b="1" dirty="0" smtClean="0">
              <a:solidFill>
                <a:schemeClr val="tx1"/>
              </a:solidFill>
              <a:latin typeface="Bell MT" panose="02020503060305020303" pitchFamily="18" charset="0"/>
            </a:endParaRPr>
          </a:p>
        </p:txBody>
      </p:sp>
      <p:sp>
        <p:nvSpPr>
          <p:cNvPr id="5" name="Content Placeholder 4"/>
          <p:cNvSpPr>
            <a:spLocks noGrp="1"/>
          </p:cNvSpPr>
          <p:nvPr>
            <p:ph idx="1"/>
          </p:nvPr>
        </p:nvSpPr>
        <p:spPr>
          <a:xfrm>
            <a:off x="780415" y="709295"/>
            <a:ext cx="10735945" cy="5182235"/>
          </a:xfrm>
        </p:spPr>
        <p:txBody>
          <a:bodyPr>
            <a:noAutofit/>
          </a:bodyPr>
          <a:lstStyle/>
          <a:p>
            <a:pPr>
              <a:lnSpc>
                <a:spcPct val="100000"/>
              </a:lnSpc>
            </a:pPr>
            <a:r>
              <a:rPr lang="en-US" sz="2800" b="1"/>
              <a:t>    </a:t>
            </a:r>
            <a:r>
              <a:rPr lang="en-US" b="1">
                <a:solidFill>
                  <a:srgbClr val="FF0000"/>
                </a:solidFill>
              </a:rPr>
              <a:t>Tidewater glaciers</a:t>
            </a:r>
          </a:p>
          <a:p>
            <a:pPr marL="0" indent="0">
              <a:lnSpc>
                <a:spcPct val="100000"/>
              </a:lnSpc>
              <a:buNone/>
            </a:pPr>
            <a:r>
              <a:rPr lang="en-US" b="1"/>
              <a:t>        As the name implies, these are valley glaciers that flow far enough to reach out into the sea. In some locations, tidewater glaciers provide breeding habitats for seals. Tidewater glaciers are responsible for calving numerous small icebergs, which although not as imposing as Antarctic icebergs, can still pose problems for shipping lanes.</a:t>
            </a:r>
          </a:p>
          <a:p>
            <a:pPr>
              <a:lnSpc>
                <a:spcPct val="100000"/>
              </a:lnSpc>
            </a:pPr>
            <a:r>
              <a:rPr lang="en-US" b="1">
                <a:solidFill>
                  <a:srgbClr val="FF0000"/>
                </a:solidFill>
              </a:rPr>
              <a:t>Piedmont glaciers</a:t>
            </a:r>
          </a:p>
          <a:p>
            <a:pPr marL="0" indent="0">
              <a:lnSpc>
                <a:spcPct val="100000"/>
              </a:lnSpc>
              <a:buNone/>
            </a:pPr>
            <a:r>
              <a:rPr lang="en-US" b="1"/>
              <a:t>         Piedmont glaciers occur when steep valley glaciers spill into relatively flat plains, where they spread out into bulb-like lobes. Malaspina Glacier in Alaska is one of the most famous examples of this type of glacier, and is the largest piedmont glacier in the world. Spilling out of the Seward Icefield, Malaspina Glacier covers about 3,900 square kilometers (1,500 square miles) as it spreads across the coastal plain.</a:t>
            </a:r>
          </a:p>
          <a:p>
            <a:pPr>
              <a:lnSpc>
                <a:spcPct val="100000"/>
              </a:lnSpc>
            </a:pPr>
            <a:endParaRPr lang="en-US" b="1"/>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idewater glacier"/>
          <p:cNvPicPr>
            <a:picLocks noGrp="1" noChangeAspect="1"/>
          </p:cNvPicPr>
          <p:nvPr>
            <p:ph idx="1"/>
          </p:nvPr>
        </p:nvPicPr>
        <p:blipFill>
          <a:blip r:embed="rId2"/>
          <a:stretch>
            <a:fillRect/>
          </a:stretch>
        </p:blipFill>
        <p:spPr>
          <a:xfrm>
            <a:off x="762000" y="634365"/>
            <a:ext cx="6771640" cy="5588635"/>
          </a:xfrm>
          <a:prstGeom prst="rect">
            <a:avLst/>
          </a:prstGeom>
        </p:spPr>
      </p:pic>
      <p:sp>
        <p:nvSpPr>
          <p:cNvPr id="6" name="Rounded Rectangle 5"/>
          <p:cNvSpPr/>
          <p:nvPr/>
        </p:nvSpPr>
        <p:spPr>
          <a:xfrm>
            <a:off x="7628255" y="2741295"/>
            <a:ext cx="4043045" cy="17849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CC"/>
                </a:solidFill>
              </a:rPr>
              <a:t>Tidewater Glacier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Rectangle 3"/>
          <p:cNvSpPr/>
          <p:nvPr/>
        </p:nvSpPr>
        <p:spPr>
          <a:xfrm>
            <a:off x="724535" y="650240"/>
            <a:ext cx="10663555" cy="55772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nSpc>
                <a:spcPct val="130000"/>
              </a:lnSpc>
              <a:buFont typeface="Wingdings" panose="05000000000000000000" pitchFamily="2" charset="2"/>
              <a:buNone/>
            </a:pPr>
            <a:endParaRPr lang="en-IN" sz="2400" b="1" dirty="0">
              <a:solidFill>
                <a:schemeClr val="tx1"/>
              </a:solidFill>
            </a:endParaRPr>
          </a:p>
        </p:txBody>
      </p:sp>
      <p:sp>
        <p:nvSpPr>
          <p:cNvPr id="5" name="Content Placeholder 4"/>
          <p:cNvSpPr>
            <a:spLocks noGrp="1"/>
          </p:cNvSpPr>
          <p:nvPr>
            <p:ph idx="1"/>
          </p:nvPr>
        </p:nvSpPr>
        <p:spPr>
          <a:xfrm>
            <a:off x="725170" y="650240"/>
            <a:ext cx="10662920" cy="5577205"/>
          </a:xfrm>
        </p:spPr>
        <p:txBody>
          <a:bodyPr>
            <a:noAutofit/>
          </a:bodyPr>
          <a:lstStyle/>
          <a:p>
            <a:pPr marL="0" indent="0" algn="l">
              <a:lnSpc>
                <a:spcPct val="80000"/>
              </a:lnSpc>
              <a:buNone/>
            </a:pPr>
            <a:r>
              <a:rPr lang="en-US" b="1">
                <a:solidFill>
                  <a:srgbClr val="FF0000"/>
                </a:solidFill>
              </a:rPr>
              <a:t>Hanging glaciers</a:t>
            </a:r>
          </a:p>
          <a:p>
            <a:pPr marL="0" indent="0" algn="l">
              <a:lnSpc>
                <a:spcPct val="80000"/>
              </a:lnSpc>
              <a:buNone/>
            </a:pPr>
            <a:r>
              <a:rPr lang="en-US" b="1"/>
              <a:t>When a major valley glacier system retreats and thins, sometimes the tributary glaciers are left in smaller valleys high above the shrunken central glacier surface. These are called hanging glaciers. If the entire system has melted and disappeared, the empty high valleys are called hanging valleys.</a:t>
            </a:r>
          </a:p>
          <a:p>
            <a:pPr marL="0" indent="0" algn="l">
              <a:lnSpc>
                <a:spcPct val="80000"/>
              </a:lnSpc>
              <a:buNone/>
            </a:pPr>
            <a:endParaRPr lang="en-US" b="1"/>
          </a:p>
          <a:p>
            <a:pPr marL="0" indent="0" algn="l">
              <a:lnSpc>
                <a:spcPct val="80000"/>
              </a:lnSpc>
              <a:buNone/>
            </a:pPr>
            <a:r>
              <a:rPr lang="en-US" b="1">
                <a:solidFill>
                  <a:srgbClr val="FF0000"/>
                </a:solidFill>
              </a:rPr>
              <a:t>Cirque glaciers</a:t>
            </a:r>
          </a:p>
          <a:p>
            <a:pPr marL="0" indent="0" algn="l">
              <a:lnSpc>
                <a:spcPct val="80000"/>
              </a:lnSpc>
              <a:buNone/>
            </a:pPr>
            <a:r>
              <a:rPr lang="en-US" b="1"/>
              <a:t>Cirque glaciers are named for the bowl-like hollows they occupy, which are called cirques. Typically, they are found high on mountainsides and tend to be wide rather than long.</a:t>
            </a:r>
          </a:p>
          <a:p>
            <a:pPr marL="0" indent="0" algn="l">
              <a:lnSpc>
                <a:spcPct val="80000"/>
              </a:lnSpc>
              <a:buNone/>
            </a:pPr>
            <a:r>
              <a:rPr lang="en-US" b="1">
                <a:solidFill>
                  <a:srgbClr val="FF0000"/>
                </a:solidFill>
              </a:rPr>
              <a:t>Ice aprons</a:t>
            </a:r>
          </a:p>
          <a:p>
            <a:pPr marL="0" indent="0" algn="l">
              <a:lnSpc>
                <a:spcPct val="80000"/>
              </a:lnSpc>
              <a:buNone/>
            </a:pPr>
            <a:r>
              <a:rPr lang="en-US" b="1"/>
              <a:t>These small, steep glaciers cling to high mountainsides. Like cirque glaciers, they are often wider than they are long. Ice aprons are common in the Alps and in New Zealand, where they often cause avalanches due to the steep inclines they occupy.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077468" y="982345"/>
            <a:ext cx="4718304" cy="3310128"/>
          </a:xfrm>
        </p:spPr>
        <p:txBody>
          <a:bodyPr>
            <a:noAutofit/>
          </a:bodyPr>
          <a:lstStyle/>
          <a:p>
            <a:pPr marL="0" indent="0">
              <a:lnSpc>
                <a:spcPct val="160000"/>
              </a:lnSpc>
              <a:buNone/>
            </a:pPr>
            <a:r>
              <a:rPr lang="en-US" sz="2000" b="1">
                <a:solidFill>
                  <a:srgbClr val="FF0000"/>
                </a:solidFill>
                <a:latin typeface="+mj-lt"/>
                <a:cs typeface="+mj-lt"/>
              </a:rPr>
              <a:t>Rock glaciers</a:t>
            </a:r>
          </a:p>
          <a:p>
            <a:pPr marL="0" indent="0">
              <a:lnSpc>
                <a:spcPct val="160000"/>
              </a:lnSpc>
              <a:buNone/>
            </a:pPr>
            <a:r>
              <a:rPr lang="en-US" sz="2000" b="1">
                <a:latin typeface="+mj-lt"/>
                <a:cs typeface="+mj-lt"/>
              </a:rPr>
              <a:t>Rock glaciers are combinations of ice and rock. Although these glaciers have similar shapes and movements as regular glaciers, their ice may be confined to the glacier core, or may simply fill spaces between rocks. Rock glaciers may form when frozen ground creeps downslope. They may also accumulate ice, snow, and rocks through avalanches or landslides.</a:t>
            </a:r>
          </a:p>
          <a:p>
            <a:pPr marL="0" indent="0">
              <a:lnSpc>
                <a:spcPct val="160000"/>
              </a:lnSpc>
              <a:buNone/>
            </a:pPr>
            <a:endParaRPr lang="en-US" sz="2000" b="1">
              <a:latin typeface="+mj-lt"/>
              <a:cs typeface="+mj-lt"/>
            </a:endParaRPr>
          </a:p>
        </p:txBody>
      </p:sp>
      <p:pic>
        <p:nvPicPr>
          <p:cNvPr id="4" name="Content Placeholder 3" descr="rock galcier"/>
          <p:cNvPicPr>
            <a:picLocks noGrp="1" noChangeAspect="1"/>
          </p:cNvPicPr>
          <p:nvPr>
            <p:ph sz="half" idx="2"/>
          </p:nvPr>
        </p:nvPicPr>
        <p:blipFill>
          <a:blip r:embed="rId2"/>
          <a:stretch>
            <a:fillRect/>
          </a:stretch>
        </p:blipFill>
        <p:spPr>
          <a:xfrm>
            <a:off x="6008370" y="621665"/>
            <a:ext cx="5537835" cy="5691505"/>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TotalTime>
  <Words>2867</Words>
  <Application>WPS Presentation</Application>
  <PresentationFormat>Custom</PresentationFormat>
  <Paragraphs>165</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Organic</vt:lpstr>
      <vt:lpstr>        APPLIED GEOMORPHOLOGY - UNIT: II GLACIAL LANDFORMS  </vt:lpstr>
      <vt:lpstr>UNIT: II APPLIED GEOMORPHOLOGY - P18GC101 GLACIAL LANDFORMS</vt:lpstr>
      <vt:lpstr>Slide 3</vt:lpstr>
      <vt:lpstr>Slide 4</vt:lpstr>
      <vt:lpstr>Slide 5</vt:lpstr>
      <vt:lpstr>Slide 6</vt:lpstr>
      <vt:lpstr>Slide 7</vt:lpstr>
      <vt:lpstr>Slide 8</vt:lpstr>
      <vt:lpstr>Slide 9</vt:lpstr>
      <vt:lpstr>Slide 10</vt:lpstr>
      <vt:lpstr>Slide 11</vt:lpstr>
      <vt:lpstr>Slide 12</vt:lpstr>
      <vt:lpstr>Glacial Cycle of Erosion </vt:lpstr>
      <vt:lpstr>Erosional landforms </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Glacial Depositional Landforms</vt:lpstr>
      <vt:lpstr>Slide 29</vt:lpstr>
      <vt:lpstr>Slide 30</vt:lpstr>
      <vt:lpstr>Slide 31</vt:lpstr>
      <vt:lpstr>Slide 32</vt:lpstr>
      <vt:lpstr>Slide 33</vt:lpstr>
      <vt:lpstr>Slide 34</vt:lpstr>
      <vt:lpstr>Slide 35</vt:lpstr>
      <vt:lpstr>Slide 36</vt:lpstr>
      <vt:lpstr>Slide 37</vt:lpstr>
      <vt:lpstr>Slide 38</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 - M.Sc., GEOGRAPHY Elective Course(EC)  GEOGRAPHY OF REGIONAL PLANNING</dc:title>
  <dc:creator>Srinath shree</dc:creator>
  <cp:lastModifiedBy>ELCOT</cp:lastModifiedBy>
  <cp:revision>286</cp:revision>
  <dcterms:created xsi:type="dcterms:W3CDTF">2020-08-03T16:47:00Z</dcterms:created>
  <dcterms:modified xsi:type="dcterms:W3CDTF">2020-12-04T08:19:49Z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1033-11.2.0.9747</vt:lpwstr>
  </property>
</Properties>
</file>