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347" r:id="rId6"/>
    <p:sldId id="438" r:id="rId7"/>
    <p:sldId id="326" r:id="rId8"/>
    <p:sldId id="327" r:id="rId9"/>
    <p:sldId id="450" r:id="rId10"/>
    <p:sldId id="379" r:id="rId11"/>
    <p:sldId id="412" r:id="rId12"/>
    <p:sldId id="435" r:id="rId13"/>
    <p:sldId id="43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0BB50B"/>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2590165"/>
            <a:ext cx="6815455" cy="1843405"/>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br>
              <a:rPr lang="en-US" altLang="en-IN" sz="2400" b="1" dirty="0">
                <a:solidFill>
                  <a:srgbClr val="FF0000"/>
                </a:solidFill>
              </a:rPr>
            </a:br>
            <a:r>
              <a:rPr lang="en-US" altLang="en-IN" sz="2000" b="1" dirty="0">
                <a:solidFill>
                  <a:srgbClr val="FF0000"/>
                </a:solidFill>
              </a:rPr>
              <a:t>APPLIED GEOMORPHOLOGY - </a:t>
            </a:r>
            <a:r>
              <a:rPr lang="en-US" altLang="en-IN" sz="2000" b="1" dirty="0">
                <a:solidFill>
                  <a:srgbClr val="660066"/>
                </a:solidFill>
              </a:rPr>
              <a:t>UNIT:V</a:t>
            </a:r>
            <a:br>
              <a:rPr lang="en-US" altLang="en-IN" sz="2000" b="1" dirty="0">
                <a:solidFill>
                  <a:srgbClr val="660066"/>
                </a:solidFill>
              </a:rPr>
            </a:br>
            <a:r>
              <a:rPr lang="en-US" altLang="en-IN" sz="2000" b="1" dirty="0">
                <a:solidFill>
                  <a:srgbClr val="0000CC"/>
                </a:solidFill>
              </a:rPr>
              <a:t>APPLIED GMORPHOLGY -</a:t>
            </a:r>
            <a:r>
              <a:rPr lang="en-US" altLang="en-IN" sz="2000" b="1" dirty="0">
                <a:solidFill>
                  <a:srgbClr val="0BB50B"/>
                </a:solidFill>
              </a:rPr>
              <a:t> OTHER APPLICATIONS</a:t>
            </a:r>
            <a:br>
              <a:rPr lang="en-US" altLang="en-IN" sz="2000" b="1" dirty="0">
                <a:solidFill>
                  <a:srgbClr val="0BB50B"/>
                </a:solidFill>
              </a:rPr>
            </a:br>
            <a:br>
              <a:rPr lang="en-US" altLang="en-IN" sz="2000" b="1" dirty="0">
                <a:solidFill>
                  <a:srgbClr val="FF0000"/>
                </a:solidFill>
              </a:rPr>
            </a:br>
            <a:br>
              <a:rPr lang="en-US" altLang="en-IN" sz="2000" b="1" dirty="0">
                <a:solidFill>
                  <a:srgbClr val="FF0000"/>
                </a:solidFill>
              </a:rPr>
            </a:br>
            <a:endParaRPr lang="en-US" altLang="en-IN" sz="2000" b="1" dirty="0">
              <a:solidFill>
                <a:srgbClr val="FF0000"/>
              </a:solidFill>
            </a:endParaRPr>
          </a:p>
        </p:txBody>
      </p:sp>
      <p:sp>
        <p:nvSpPr>
          <p:cNvPr id="3" name="Subtitle 2"/>
          <p:cNvSpPr>
            <a:spLocks noGrp="1"/>
          </p:cNvSpPr>
          <p:nvPr>
            <p:ph type="subTitle" idx="1"/>
          </p:nvPr>
        </p:nvSpPr>
        <p:spPr>
          <a:xfrm>
            <a:off x="2888615" y="1092835"/>
            <a:ext cx="7788910" cy="417449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endParaRPr lang="en-IN" sz="1500"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660066"/>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r>
              <a:rPr lang="en-IN" sz="1500" b="1" dirty="0">
                <a:solidFill>
                  <a:srgbClr val="0000CC"/>
                </a:solidFill>
                <a:latin typeface="Adobe Garamond Pro Bold" panose="02020702060506020403" pitchFamily="18" charset="0"/>
              </a:rPr>
              <a:t>,</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Assistant </a:t>
            </a:r>
            <a:r>
              <a:rPr lang="en-IN" sz="1500" b="1" dirty="0">
                <a:solidFill>
                  <a:srgbClr val="0000CC"/>
                </a:solidFill>
                <a:latin typeface="Adobe Garamond Pro Bold" panose="02020702060506020403" pitchFamily="18" charset="0"/>
              </a:rPr>
              <a:t>Professor &amp; Head,</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Department </a:t>
            </a:r>
            <a:r>
              <a:rPr lang="en-IN" sz="1500" b="1" dirty="0">
                <a:solidFill>
                  <a:srgbClr val="0000CC"/>
                </a:solidFill>
                <a:latin typeface="Adobe Garamond Pro Bold" panose="02020702060506020403" pitchFamily="18" charset="0"/>
              </a:rPr>
              <a:t>of Geography,</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Government </a:t>
            </a:r>
            <a:r>
              <a:rPr lang="en-IN" sz="1500" b="1" dirty="0">
                <a:solidFill>
                  <a:srgbClr val="0000CC"/>
                </a:solidFill>
                <a:latin typeface="Adobe Garamond Pro Bold" panose="02020702060506020403" pitchFamily="18" charset="0"/>
              </a:rPr>
              <a:t>College for Women (A),</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Kumbakonam</a:t>
            </a:r>
            <a:r>
              <a:rPr lang="en-IN" sz="1500" b="1" dirty="0">
                <a:solidFill>
                  <a:srgbClr val="0000CC"/>
                </a:solidFill>
                <a:latin typeface="Adobe Garamond Pro Bold" panose="02020702060506020403" pitchFamily="18" charset="0"/>
              </a:rPr>
              <a:t>.</a:t>
            </a:r>
            <a:endParaRPr lang="en-IN" sz="1500" b="1" dirty="0">
              <a:solidFill>
                <a:srgbClr val="0000CC"/>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000" dirty="0" smtClean="0">
              <a:solidFill>
                <a:srgbClr val="002060"/>
              </a:solidFill>
              <a:latin typeface="Britannic Bold" panose="020B0903060703020204" pitchFamily="34" charset="0"/>
              <a:ea typeface="Adobe Fan Heiti Std B" panose="020B0700000000000000" pitchFamily="34" charset="-128"/>
            </a:endParaRP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endParaRPr lang="en-IN" sz="2000" dirty="0" smtClean="0">
              <a:solidFill>
                <a:srgbClr val="660066"/>
              </a:solidFill>
              <a:latin typeface="Britannic Bold" panose="020B0903060703020204" pitchFamily="34" charset="0"/>
              <a:ea typeface="Adobe Fan Heiti Std B" panose="020B0700000000000000" pitchFamily="34" charset="-128"/>
            </a:endParaRP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endParaRPr lang="en-US" altLang="en-IN"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p:nvPr>
            <p:ph sz="half" idx="1"/>
          </p:nvPr>
        </p:nvSpPr>
        <p:spPr>
          <a:xfrm>
            <a:off x="793115" y="728345"/>
            <a:ext cx="10798175" cy="5142230"/>
          </a:xfrm>
        </p:spPr>
        <p:txBody>
          <a:bodyPr>
            <a:noAutofit/>
          </a:bodyPr>
          <a:p>
            <a:r>
              <a:rPr lang="en-US" sz="2800" b="1">
                <a:solidFill>
                  <a:srgbClr val="0000CC"/>
                </a:solidFill>
              </a:rPr>
              <a:t>Remote Sensing Survey enjoys the following advantages over ground surveys:</a:t>
            </a:r>
            <a:endParaRPr lang="en-US" sz="2800" b="1">
              <a:solidFill>
                <a:srgbClr val="0000CC"/>
              </a:solidFill>
            </a:endParaRPr>
          </a:p>
          <a:p>
            <a:r>
              <a:rPr lang="en-US" sz="2800" b="1"/>
              <a:t>1. Synoptic view or wide coverage of a large area is possible.</a:t>
            </a:r>
            <a:endParaRPr lang="en-US" sz="2800" b="1"/>
          </a:p>
          <a:p>
            <a:r>
              <a:rPr lang="en-US" sz="2800" b="1"/>
              <a:t>2. Permanent record of ground conditions is subject to verification later at any time.</a:t>
            </a:r>
            <a:endParaRPr lang="en-US" sz="2800" b="1"/>
          </a:p>
          <a:p>
            <a:r>
              <a:rPr lang="en-US" sz="2800" b="1"/>
              <a:t>3. Interpretation of remote sensing data requires much less time than do cumbersome ground surveys.</a:t>
            </a:r>
            <a:endParaRPr lang="en-US" sz="2800" b="1"/>
          </a:p>
          <a:p>
            <a:r>
              <a:rPr lang="en-US" sz="2800" b="1"/>
              <a:t>4. Remote sensing technique is capable of accessing thermal and microwave regions not accessible to the naked eye.</a:t>
            </a:r>
            <a:endParaRPr lang="en-US" sz="2800" b="1"/>
          </a:p>
          <a:p>
            <a:r>
              <a:rPr lang="en-US" sz="2800" b="1"/>
              <a:t>5. Ground surveys involve more time, money and infrastructure in comparison to remote sensing surveys.</a:t>
            </a:r>
            <a:endParaRPr lang="en-US" sz="2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p:nvPr>
            <p:ph sz="half" idx="1"/>
          </p:nvPr>
        </p:nvSpPr>
        <p:spPr>
          <a:xfrm>
            <a:off x="698500" y="634365"/>
            <a:ext cx="10134600" cy="4683125"/>
          </a:xfrm>
        </p:spPr>
        <p:txBody>
          <a:bodyPr>
            <a:noAutofit/>
          </a:bodyPr>
          <a:p>
            <a:pPr>
              <a:lnSpc>
                <a:spcPct val="80000"/>
              </a:lnSpc>
            </a:pPr>
            <a:r>
              <a:rPr lang="en-US" sz="2800" b="1"/>
              <a:t>6. Ground surveys, if repeated, are highly uneconomical.</a:t>
            </a:r>
            <a:endParaRPr lang="en-US" sz="2800" b="1"/>
          </a:p>
          <a:p>
            <a:pPr>
              <a:lnSpc>
                <a:spcPct val="80000"/>
              </a:lnSpc>
            </a:pPr>
            <a:r>
              <a:rPr lang="en-US" sz="2800" b="1"/>
              <a:t>7. The same remote sensing data is useful for different purposes; for example, the same data may be used by soil scientists for soil surveys, by geohydrologists for groundwater surveys or by agricultural scientists for crop surveys.</a:t>
            </a:r>
            <a:endParaRPr lang="en-US" sz="2800" b="1"/>
          </a:p>
          <a:p>
            <a:pPr>
              <a:lnSpc>
                <a:spcPct val="80000"/>
              </a:lnSpc>
            </a:pPr>
            <a:r>
              <a:rPr lang="en-US" sz="2800" b="1"/>
              <a:t>8. Remote sensing surveys are free from handicaps like bad weather conditions.</a:t>
            </a:r>
            <a:endParaRPr lang="en-US" sz="2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585" y="3054350"/>
            <a:ext cx="7696835" cy="111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FF0066"/>
                </a:solidFill>
                <a:latin typeface="Elephant" panose="02020904090505020303" charset="0"/>
                <a:cs typeface="Elephant" panose="02020904090505020303" charset="0"/>
              </a:rPr>
              <a:t>Thank you</a:t>
            </a:r>
            <a:endParaRPr lang="en-IN" sz="9600" b="1" dirty="0" smtClean="0">
              <a:solidFill>
                <a:srgbClr val="FF0066"/>
              </a:solidFill>
              <a:latin typeface="Elephant" panose="02020904090505020303" charset="0"/>
              <a:cs typeface="Elephant" panose="02020904090505020303"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557020"/>
          </a:xfrm>
        </p:spPr>
        <p:txBody>
          <a:bodyPr>
            <a:normAutofit fontScale="90000"/>
          </a:bodyPr>
          <a:lstStyle/>
          <a:p>
            <a:r>
              <a:rPr lang="en-US" altLang="en-IN" sz="2700" b="1" dirty="0">
                <a:solidFill>
                  <a:schemeClr val="tx1"/>
                </a:solidFill>
                <a:latin typeface="Calibri Light" panose="020F0302020204030204"/>
              </a:rPr>
              <a:t>UNIT: V</a:t>
            </a:r>
            <a:br>
              <a:rPr lang="en-US" altLang="en-IN" sz="2700" b="1" dirty="0">
                <a:solidFill>
                  <a:schemeClr val="tx1"/>
                </a:solidFill>
                <a:latin typeface="Calibri Light" panose="020F0302020204030204"/>
              </a:rPr>
            </a:br>
            <a:r>
              <a:rPr lang="en-US" altLang="en-IN" sz="3100" b="1" dirty="0">
                <a:solidFill>
                  <a:srgbClr val="FF0000"/>
                </a:solidFill>
                <a:latin typeface="Calibri Light" panose="020F0302020204030204"/>
              </a:rPr>
              <a:t>APPLIED GEOMORPHOLOGY - P18GC101</a:t>
            </a:r>
            <a:br>
              <a:rPr lang="en-US" altLang="en-IN" sz="3100" b="1" dirty="0">
                <a:solidFill>
                  <a:srgbClr val="FF0000"/>
                </a:solidFill>
                <a:latin typeface="Calibri Light" panose="020F0302020204030204"/>
              </a:rPr>
            </a:br>
            <a:r>
              <a:rPr lang="en-US" altLang="en-IN" sz="3100" b="1" dirty="0">
                <a:solidFill>
                  <a:srgbClr val="0000CC"/>
                </a:solidFill>
                <a:latin typeface="Calibri Light" panose="020F0302020204030204"/>
              </a:rPr>
              <a:t>APPLIED GEOMORPHOLOGY  </a:t>
            </a:r>
            <a:br>
              <a:rPr lang="en-US" altLang="en-IN" sz="3100" b="1" dirty="0">
                <a:solidFill>
                  <a:srgbClr val="0000CC"/>
                </a:solidFill>
                <a:latin typeface="Calibri Light" panose="020F0302020204030204"/>
              </a:rPr>
            </a:br>
            <a:r>
              <a:rPr lang="en-US" altLang="en-IN" sz="3100" b="1" dirty="0">
                <a:solidFill>
                  <a:srgbClr val="0BB50B"/>
                </a:solidFill>
                <a:latin typeface="Calibri Light" panose="020F0302020204030204"/>
              </a:rPr>
              <a:t>OTHER APPLICATIONS</a:t>
            </a:r>
            <a:endParaRPr lang="en-US" altLang="en-IN" sz="3100" b="1" dirty="0">
              <a:solidFill>
                <a:srgbClr val="0BB50B"/>
              </a:solidFill>
              <a:latin typeface="Calibri Light" panose="020F0302020204030204"/>
              <a:cs typeface="+mj-lt"/>
            </a:endParaRPr>
          </a:p>
        </p:txBody>
      </p:sp>
      <p:sp>
        <p:nvSpPr>
          <p:cNvPr id="3" name="Content Placeholder 2"/>
          <p:cNvSpPr>
            <a:spLocks noGrp="1"/>
          </p:cNvSpPr>
          <p:nvPr>
            <p:ph idx="1"/>
          </p:nvPr>
        </p:nvSpPr>
        <p:spPr>
          <a:xfrm>
            <a:off x="775970" y="2352040"/>
            <a:ext cx="10780395" cy="3818890"/>
          </a:xfrm>
        </p:spPr>
        <p:txBody>
          <a:bodyPr>
            <a:noAutofit/>
          </a:bodyPr>
          <a:lstStyle/>
          <a:p>
            <a:pPr marL="0" indent="0" algn="just">
              <a:lnSpc>
                <a:spcPct val="100000"/>
              </a:lnSpc>
              <a:buNone/>
            </a:pPr>
            <a:endParaRPr lang="en-US" sz="2800" b="1" dirty="0" smtClean="0">
              <a:solidFill>
                <a:schemeClr val="tx1"/>
              </a:solidFill>
              <a:sym typeface="+mn-ea"/>
            </a:endParaRPr>
          </a:p>
          <a:p>
            <a:pPr marL="0" indent="0" algn="just">
              <a:lnSpc>
                <a:spcPct val="100000"/>
              </a:lnSpc>
              <a:buNone/>
            </a:pPr>
            <a:r>
              <a:rPr lang="en-US" sz="2800" b="1" dirty="0" smtClean="0">
                <a:solidFill>
                  <a:schemeClr val="tx1"/>
                </a:solidFill>
                <a:sym typeface="+mn-ea"/>
              </a:rPr>
              <a:t>         </a:t>
            </a:r>
            <a:endParaRPr lang="en-US" sz="2800" b="1" dirty="0" smtClean="0">
              <a:solidFill>
                <a:schemeClr val="tx1"/>
              </a:solidFill>
              <a:sym typeface="+mn-ea"/>
            </a:endParaRPr>
          </a:p>
        </p:txBody>
      </p:sp>
      <p:sp>
        <p:nvSpPr>
          <p:cNvPr id="4" name="Text Box 3"/>
          <p:cNvSpPr txBox="1"/>
          <p:nvPr/>
        </p:nvSpPr>
        <p:spPr>
          <a:xfrm>
            <a:off x="784860" y="2553970"/>
            <a:ext cx="10622915" cy="3415030"/>
          </a:xfrm>
          <a:prstGeom prst="rect">
            <a:avLst/>
          </a:prstGeom>
          <a:noFill/>
        </p:spPr>
        <p:txBody>
          <a:bodyPr wrap="square" rtlCol="0" anchor="t">
            <a:spAutoFit/>
          </a:bodyPr>
          <a:p>
            <a:r>
              <a:rPr lang="en-US" sz="2400" b="1">
                <a:solidFill>
                  <a:srgbClr val="FF0000"/>
                </a:solidFill>
              </a:rPr>
              <a:t>Other Applications:</a:t>
            </a:r>
            <a:endParaRPr lang="en-US" sz="2400" b="1">
              <a:solidFill>
                <a:srgbClr val="FF0000"/>
              </a:solidFill>
            </a:endParaRPr>
          </a:p>
          <a:p>
            <a:r>
              <a:rPr lang="en-US" sz="2400" b="1"/>
              <a:t>         The applications of geomorphic principles are most striking in the fields discussed above. But there are several other areas in which applied geomorphology is of use. As Thornbury points out, soil maps are to a considerable degree topographic maps, and the differentiation of the various members of any soil series rests fundamentally upon the different topographic conditions under which each member of the soil series developed. Modern beach engineering (M.A. Mason; W.C. Krumbein), to be successful, must be based upon an appreciation of the processes of shoreline development.</a:t>
            </a:r>
            <a:endParaRPr lang="en-US" sz="24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737235" y="628650"/>
            <a:ext cx="10798175" cy="5513070"/>
          </a:xfrm>
          <a:prstGeom prst="rect">
            <a:avLst/>
          </a:prstGeom>
          <a:noFill/>
        </p:spPr>
        <p:txBody>
          <a:bodyPr wrap="square" rtlCol="0" anchor="t">
            <a:spAutoFit/>
          </a:bodyPr>
          <a:p>
            <a:pPr>
              <a:lnSpc>
                <a:spcPct val="90000"/>
              </a:lnSpc>
            </a:pPr>
            <a:r>
              <a:rPr lang="en-US" sz="2400" b="1"/>
              <a:t>        </a:t>
            </a:r>
            <a:r>
              <a:rPr lang="en-US" sz="2800" b="1"/>
              <a:t>The problem of soil erosion (C.B. Brown; H.V. Peterson) is essentially a problem involving recognition and proper control of such geomorphic processes as sheet-wash erosion, gulleying, mass-wasting and stream erosion. The severity of erosion is not determined by the angle of slope alone. It may not be serious on steep slopes where those slopes are underlain by permeable materials, and it may be serious on slight slopes where they are on impermeable materials. The related problem of land classification also entails an appreciation of varying types of terrains and the best uses that may be made of them.</a:t>
            </a:r>
            <a:endParaRPr lang="en-US" sz="2800" b="1"/>
          </a:p>
          <a:p>
            <a:pPr>
              <a:lnSpc>
                <a:spcPct val="90000"/>
              </a:lnSpc>
            </a:pPr>
            <a:endParaRPr lang="en-US" sz="2800" b="1"/>
          </a:p>
          <a:p>
            <a:pPr>
              <a:lnSpc>
                <a:spcPct val="90000"/>
              </a:lnSpc>
            </a:pPr>
            <a:r>
              <a:rPr lang="en-US" sz="2800" b="1"/>
              <a:t>       Application of geomorphology can be of immense use in controlling the adverse effects of human activities on geomorphic forms and processes. Indeed, this field has also developed into a separate branch, ‘anthrop geomorphology’.</a:t>
            </a:r>
            <a:endParaRPr lang="en-US"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p>
            <a:endParaRPr lang="en-US"/>
          </a:p>
        </p:txBody>
      </p:sp>
      <p:pic>
        <p:nvPicPr>
          <p:cNvPr id="4" name="Content Placeholder 3" descr="landuse 7"/>
          <p:cNvPicPr>
            <a:picLocks noChangeAspect="1"/>
          </p:cNvPicPr>
          <p:nvPr>
            <p:ph sz="half" idx="1"/>
          </p:nvPr>
        </p:nvPicPr>
        <p:blipFill>
          <a:blip r:embed="rId1"/>
          <a:stretch>
            <a:fillRect/>
          </a:stretch>
        </p:blipFill>
        <p:spPr>
          <a:xfrm>
            <a:off x="411480" y="422910"/>
            <a:ext cx="11450320" cy="5878830"/>
          </a:xfrm>
          <a:prstGeom prst="rect">
            <a:avLst/>
          </a:prstGeom>
        </p:spPr>
      </p:pic>
      <p:sp>
        <p:nvSpPr>
          <p:cNvPr id="5" name="Content Placeholder 4"/>
          <p:cNvSpPr/>
          <p:nvPr>
            <p:ph sz="half" idx="2"/>
          </p:nvPr>
        </p:nvSpPr>
        <p:spPr/>
        <p:txBody>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sz="half" idx="2"/>
          </p:nvPr>
        </p:nvSpPr>
        <p:spPr>
          <a:xfrm>
            <a:off x="701675" y="644525"/>
            <a:ext cx="10828020" cy="5568950"/>
          </a:xfrm>
        </p:spPr>
        <p:txBody>
          <a:bodyPr>
            <a:noAutofit/>
          </a:bodyPr>
          <a:p>
            <a:pPr>
              <a:lnSpc>
                <a:spcPct val="80000"/>
              </a:lnSpc>
            </a:pPr>
            <a:r>
              <a:rPr lang="en-US" sz="2800" b="1">
                <a:solidFill>
                  <a:srgbClr val="FF0000"/>
                </a:solidFill>
              </a:rPr>
              <a:t>Technique of Applied Geomorphology:</a:t>
            </a:r>
            <a:endParaRPr lang="en-US" sz="2800" b="1">
              <a:solidFill>
                <a:srgbClr val="FF0000"/>
              </a:solidFill>
            </a:endParaRPr>
          </a:p>
          <a:p>
            <a:pPr>
              <a:lnSpc>
                <a:spcPct val="80000"/>
              </a:lnSpc>
            </a:pPr>
            <a:r>
              <a:rPr lang="en-US" sz="2800" b="1"/>
              <a:t>Applied geomorphology deals with the interactions of geomorphology with anthropogenic activities.</a:t>
            </a:r>
            <a:endParaRPr lang="en-US" sz="2800" b="1"/>
          </a:p>
          <a:p>
            <a:pPr>
              <a:lnSpc>
                <a:spcPct val="80000"/>
              </a:lnSpc>
            </a:pPr>
            <a:r>
              <a:rPr lang="en-US" sz="2800" b="1"/>
              <a:t>So the basic aspects of applied geomorphology are as follows:</a:t>
            </a:r>
            <a:endParaRPr lang="en-US" sz="2800" b="1"/>
          </a:p>
          <a:p>
            <a:pPr>
              <a:lnSpc>
                <a:spcPct val="80000"/>
              </a:lnSpc>
            </a:pPr>
            <a:r>
              <a:rPr lang="en-US" sz="2800" b="1"/>
              <a:t>1. Mapping of landforms viz. slope elements which affect and/or modify human activity.</a:t>
            </a:r>
            <a:endParaRPr lang="en-US" sz="2800" b="1"/>
          </a:p>
          <a:p>
            <a:pPr>
              <a:lnSpc>
                <a:spcPct val="80000"/>
              </a:lnSpc>
            </a:pPr>
            <a:r>
              <a:rPr lang="en-US" sz="2800" b="1"/>
              <a:t>2. Attempting to interpret aerial photographs and images taken by remote sensing methods.</a:t>
            </a:r>
            <a:endParaRPr lang="en-US" sz="2800" b="1"/>
          </a:p>
          <a:p>
            <a:pPr>
              <a:lnSpc>
                <a:spcPct val="80000"/>
              </a:lnSpc>
            </a:pPr>
            <a:r>
              <a:rPr lang="en-US" sz="2800" b="1"/>
              <a:t>3. Monitoring the environmental changes, especially when such changes are not sustainable in nature.</a:t>
            </a:r>
            <a:endParaRPr lang="en-US" sz="2800" b="1"/>
          </a:p>
          <a:p>
            <a:pPr>
              <a:lnSpc>
                <a:spcPct val="80000"/>
              </a:lnSpc>
            </a:pPr>
            <a:r>
              <a:rPr lang="en-US" sz="2800" b="1"/>
              <a:t>4. Endeavouring to assess the causes of unsustainable changes.</a:t>
            </a:r>
            <a:endParaRPr lang="en-US" sz="2800" b="1"/>
          </a:p>
          <a:p>
            <a:pPr>
              <a:lnSpc>
                <a:spcPct val="80000"/>
              </a:lnSpc>
            </a:pPr>
            <a:r>
              <a:rPr lang="en-US" sz="2800" b="1"/>
              <a:t>5. Proposing remedies for hazards caused by unsustainable changes.</a:t>
            </a:r>
            <a:endParaRPr lang="en-US"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38505" y="682625"/>
            <a:ext cx="10669905" cy="5187950"/>
          </a:xfrm>
        </p:spPr>
        <p:txBody>
          <a:bodyPr>
            <a:noAutofit/>
          </a:bodyPr>
          <a:p>
            <a:pPr marL="0" indent="0">
              <a:buNone/>
            </a:pPr>
            <a:r>
              <a:rPr lang="en-US" b="1"/>
              <a:t>      </a:t>
            </a:r>
            <a:endParaRPr lang="en-US" b="1"/>
          </a:p>
        </p:txBody>
      </p:sp>
      <p:sp>
        <p:nvSpPr>
          <p:cNvPr id="4" name="Text Box 3"/>
          <p:cNvSpPr txBox="1"/>
          <p:nvPr/>
        </p:nvSpPr>
        <p:spPr>
          <a:xfrm>
            <a:off x="713740" y="798195"/>
            <a:ext cx="10764520" cy="5262245"/>
          </a:xfrm>
          <a:prstGeom prst="rect">
            <a:avLst/>
          </a:prstGeom>
          <a:noFill/>
        </p:spPr>
        <p:txBody>
          <a:bodyPr wrap="square" rtlCol="0" anchor="t">
            <a:spAutoFit/>
          </a:bodyPr>
          <a:p>
            <a:r>
              <a:rPr lang="en-US" sz="2400" b="1"/>
              <a:t>       Interpretation of Aerial Photographs and Satellite Images:</a:t>
            </a:r>
            <a:endParaRPr lang="en-US" sz="2400" b="1"/>
          </a:p>
          <a:p>
            <a:r>
              <a:rPr lang="en-US" sz="2400" b="1"/>
              <a:t>Preparation of specialised maps and interpreting them has become easier and accurate with the introduction of air photographs and satellite imageries. Air photographs (taken from aeroplanes) are taken on different scales and the distributional patterns of relevant features are transferred on the maps bearing the same scales to make them up-to-date.</a:t>
            </a:r>
            <a:endParaRPr lang="en-US" sz="2400" b="1"/>
          </a:p>
          <a:p>
            <a:endParaRPr lang="en-US" sz="2400" b="1"/>
          </a:p>
          <a:p>
            <a:r>
              <a:rPr lang="en-US" sz="2400" b="1"/>
              <a:t>       Nowadays, aerial photographs are being used for evaluating landforms and land use vis-a-vis city developmental plans, major construction projects, etc. Satellite imageries are useful for studying global and country-level climatic phenomena (weather forecasting has become more accurate with the introduction of meteorological data gathered by satellites) but these imageries are also of paramount importance in mineral prospecting, preparation of land use inventories and forecasting agricultural output etc.</a:t>
            </a:r>
            <a:endParaRPr lang="en-US"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landuse 4"/>
          <p:cNvPicPr>
            <a:picLocks noChangeAspect="1"/>
          </p:cNvPicPr>
          <p:nvPr>
            <p:ph sz="half" idx="1"/>
          </p:nvPr>
        </p:nvPicPr>
        <p:blipFill>
          <a:blip r:embed="rId1"/>
          <a:stretch>
            <a:fillRect/>
          </a:stretch>
        </p:blipFill>
        <p:spPr>
          <a:xfrm>
            <a:off x="444500" y="403860"/>
            <a:ext cx="5698490" cy="6169660"/>
          </a:xfrm>
          <a:prstGeom prst="rect">
            <a:avLst/>
          </a:prstGeom>
        </p:spPr>
      </p:pic>
      <p:pic>
        <p:nvPicPr>
          <p:cNvPr id="8" name="Content Placeholder 7" descr="landuse3"/>
          <p:cNvPicPr>
            <a:picLocks noChangeAspect="1"/>
          </p:cNvPicPr>
          <p:nvPr>
            <p:ph sz="half" idx="2"/>
          </p:nvPr>
        </p:nvPicPr>
        <p:blipFill>
          <a:blip r:embed="rId2"/>
          <a:stretch>
            <a:fillRect/>
          </a:stretch>
        </p:blipFill>
        <p:spPr>
          <a:xfrm>
            <a:off x="6142990" y="403860"/>
            <a:ext cx="5597525" cy="61696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noAutofit/>
          </a:bodyPr>
          <a:p>
            <a:pPr>
              <a:lnSpc>
                <a:spcPct val="110000"/>
              </a:lnSpc>
            </a:pPr>
            <a:r>
              <a:rPr lang="en-US" sz="2800" b="1"/>
              <a:t>      </a:t>
            </a:r>
            <a:endParaRPr lang="en-US" sz="2800" b="1"/>
          </a:p>
        </p:txBody>
      </p:sp>
      <p:sp>
        <p:nvSpPr>
          <p:cNvPr id="4" name="Text Box 3"/>
          <p:cNvSpPr txBox="1"/>
          <p:nvPr/>
        </p:nvSpPr>
        <p:spPr>
          <a:xfrm>
            <a:off x="720725" y="679450"/>
            <a:ext cx="10845165" cy="5446395"/>
          </a:xfrm>
          <a:prstGeom prst="rect">
            <a:avLst/>
          </a:prstGeom>
          <a:noFill/>
        </p:spPr>
        <p:txBody>
          <a:bodyPr wrap="square" rtlCol="0" anchor="t">
            <a:spAutoFit/>
          </a:bodyPr>
          <a:p>
            <a:r>
              <a:rPr lang="en-US" sz="3200" b="1">
                <a:solidFill>
                  <a:srgbClr val="FF0000"/>
                </a:solidFill>
              </a:rPr>
              <a:t>Remote Sensing:</a:t>
            </a:r>
            <a:endParaRPr lang="en-US" sz="3200" b="1">
              <a:solidFill>
                <a:srgbClr val="FF0000"/>
              </a:solidFill>
            </a:endParaRPr>
          </a:p>
          <a:p>
            <a:r>
              <a:rPr lang="en-US" sz="2400" b="1"/>
              <a:t>            </a:t>
            </a:r>
            <a:r>
              <a:rPr lang="en-US" sz="2800" b="1"/>
              <a:t>Remote sensing deals with the collection of information regarding objects from a certain distance without coming into contact with them. An assembly of electro-optical devices called ‘sensors’ as well as cameras measure spectral behaviour of objects under study. Nowadays, the most widely used remote sensing techniques are linked with the sensing of electromagnetic radiation emitted from the terrestrial objects. Different objects have different scattering properties called signatures owing to their different molecular composition. A thorough knowledge of signatures is vital for interpreting satellite images.</a:t>
            </a:r>
            <a:endParaRPr lang="en-US" sz="2800" b="1"/>
          </a:p>
          <a:p>
            <a:endParaRPr lang="en-US"/>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657860" y="631825"/>
            <a:ext cx="11050905" cy="6142990"/>
          </a:xfrm>
          <a:prstGeom prst="rect">
            <a:avLst/>
          </a:prstGeom>
          <a:noFill/>
        </p:spPr>
        <p:txBody>
          <a:bodyPr wrap="square" rtlCol="0" anchor="t">
            <a:spAutoFit/>
          </a:bodyPr>
          <a:p>
            <a:pPr>
              <a:lnSpc>
                <a:spcPct val="110000"/>
              </a:lnSpc>
            </a:pPr>
            <a:r>
              <a:rPr lang="en-US" sz="2400" b="1">
                <a:solidFill>
                  <a:srgbClr val="FF0000"/>
                </a:solidFill>
                <a:sym typeface="+mn-ea"/>
              </a:rPr>
              <a:t>Importance of Remote Sensing Technique:</a:t>
            </a:r>
            <a:endParaRPr lang="en-US" sz="2400" b="1">
              <a:solidFill>
                <a:srgbClr val="FF0000"/>
              </a:solidFill>
            </a:endParaRPr>
          </a:p>
          <a:p>
            <a:pPr>
              <a:lnSpc>
                <a:spcPct val="110000"/>
              </a:lnSpc>
            </a:pPr>
            <a:r>
              <a:rPr lang="en-US" sz="2400" b="1">
                <a:sym typeface="+mn-ea"/>
              </a:rPr>
              <a:t>            Remote sensing is necessary for sustainable management of natural resources like soil, forest, crops, oceans, urban and town planning etc. Resource planners require such techniques for timely information on the condition and extent of resources. Since these resources are dynamic and replenishable in nature, the ground-based monitoring systems can hardly monitor the condition of these resources without a gap of days or weeks. Satellite-based surveys enjoy a definite advantage of repetitivity.</a:t>
            </a:r>
            <a:endParaRPr lang="en-US" sz="2400" b="1">
              <a:sym typeface="+mn-ea"/>
            </a:endParaRPr>
          </a:p>
          <a:p>
            <a:pPr>
              <a:lnSpc>
                <a:spcPct val="110000"/>
              </a:lnSpc>
            </a:pPr>
            <a:r>
              <a:rPr lang="en-US" sz="2400" b="1">
                <a:sym typeface="+mn-ea"/>
              </a:rPr>
              <a:t>        These surveys are conducted from a height of 500-900 km above the surface. “Nowadays Geographical Information Systems or GIS technology has been used along with remote sensing techniques. GIS may be defined as spatial, integrated data-handling programmes used to gather, store and retrieve spatial data from the real world. GIS contain selected data, only those properties geographical investors consider to be relevant.” (Oxford Dictionary of Geography)</a:t>
            </a:r>
            <a:endParaRPr lang="en-US" sz="2400" b="1">
              <a:sym typeface="+mn-ea"/>
            </a:endParaRPr>
          </a:p>
          <a:p>
            <a:endParaRPr lang="en-US" sz="2400" b="1">
              <a:sym typeface="+mn-ea"/>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6039</Words>
  <Application>WPS Presentation</Application>
  <PresentationFormat>Custom</PresentationFormat>
  <Paragraphs>72</Paragraphs>
  <Slides>12</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SimSun</vt:lpstr>
      <vt:lpstr>Wingdings</vt:lpstr>
      <vt:lpstr>Arial</vt:lpstr>
      <vt:lpstr>Adobe Garamond Pro Bold</vt:lpstr>
      <vt:lpstr>Garamond</vt:lpstr>
      <vt:lpstr>Britannic Bold</vt:lpstr>
      <vt:lpstr>Adobe Fan Heiti Std B</vt:lpstr>
      <vt:lpstr>Calibri Light</vt:lpstr>
      <vt:lpstr>Elephant</vt:lpstr>
      <vt:lpstr>Microsoft YaHei</vt:lpstr>
      <vt:lpstr>Arial Unicode MS</vt:lpstr>
      <vt:lpstr>Calibri</vt:lpstr>
      <vt:lpstr>Yu Gothic UI Semibold</vt:lpstr>
      <vt:lpstr>Organic</vt:lpstr>
      <vt:lpstr>         APPLIED GEOMORPHOLOGY - UNIT:V APPLIED GMORPHOLGY - OTHER APPLICATIONS   </vt:lpstr>
      <vt:lpstr>UNIT: V APPLIED GEOMORPHOLOGY - P18GC101 APPLIED GEOMORPHOLOGY   OTHER APPLICATIONS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359</cp:revision>
  <dcterms:created xsi:type="dcterms:W3CDTF">2020-08-03T16:47:00Z</dcterms:created>
  <dcterms:modified xsi:type="dcterms:W3CDTF">2020-12-08T14:28:01Z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