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6" r:id="rId5"/>
    <p:sldId id="267" r:id="rId6"/>
    <p:sldId id="259" r:id="rId7"/>
    <p:sldId id="260" r:id="rId8"/>
    <p:sldId id="261" r:id="rId9"/>
    <p:sldId id="263" r:id="rId10"/>
    <p:sldId id="262" r:id="rId11"/>
    <p:sldId id="268" r:id="rId12"/>
    <p:sldId id="265"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4" d="100"/>
          <a:sy n="64" d="100"/>
        </p:scale>
        <p:origin x="-1554" y="-1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A11FAA3-697A-44DF-9294-3E816836E2A0}" type="datetimeFigureOut">
              <a:rPr lang="en-US" smtClean="0"/>
              <a:pPr/>
              <a:t>8/19/2020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AFD6453-2390-418F-A9D9-9BDE9F2777E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11FAA3-697A-44DF-9294-3E816836E2A0}" type="datetimeFigureOut">
              <a:rPr lang="en-US" smtClean="0"/>
              <a:pPr/>
              <a:t>8/19/2020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FD6453-2390-418F-A9D9-9BDE9F2777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A11FAA3-697A-44DF-9294-3E816836E2A0}" type="datetimeFigureOut">
              <a:rPr lang="en-US" smtClean="0"/>
              <a:pPr/>
              <a:t>8/19/2020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AFD6453-2390-418F-A9D9-9BDE9F2777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11FAA3-697A-44DF-9294-3E816836E2A0}" type="datetimeFigureOut">
              <a:rPr lang="en-US" smtClean="0"/>
              <a:pPr/>
              <a:t>8/19/2020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FD6453-2390-418F-A9D9-9BDE9F2777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A11FAA3-697A-44DF-9294-3E816836E2A0}" type="datetimeFigureOut">
              <a:rPr lang="en-US" smtClean="0"/>
              <a:pPr/>
              <a:t>8/19/2020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AFD6453-2390-418F-A9D9-9BDE9F2777E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A11FAA3-697A-44DF-9294-3E816836E2A0}" type="datetimeFigureOut">
              <a:rPr lang="en-US" smtClean="0"/>
              <a:pPr/>
              <a:t>8/19/2020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FD6453-2390-418F-A9D9-9BDE9F2777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A11FAA3-697A-44DF-9294-3E816836E2A0}" type="datetimeFigureOut">
              <a:rPr lang="en-US" smtClean="0"/>
              <a:pPr/>
              <a:t>8/19/2020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AFD6453-2390-418F-A9D9-9BDE9F2777E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A11FAA3-697A-44DF-9294-3E816836E2A0}" type="datetimeFigureOut">
              <a:rPr lang="en-US" smtClean="0"/>
              <a:pPr/>
              <a:t>8/19/2020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AFD6453-2390-418F-A9D9-9BDE9F2777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A11FAA3-697A-44DF-9294-3E816836E2A0}" type="datetimeFigureOut">
              <a:rPr lang="en-US" smtClean="0"/>
              <a:pPr/>
              <a:t>8/19/2020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AFD6453-2390-418F-A9D9-9BDE9F2777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A11FAA3-697A-44DF-9294-3E816836E2A0}" type="datetimeFigureOut">
              <a:rPr lang="en-US" smtClean="0"/>
              <a:pPr/>
              <a:t>8/19/2020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FD6453-2390-418F-A9D9-9BDE9F2777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A11FAA3-697A-44DF-9294-3E816836E2A0}" type="datetimeFigureOut">
              <a:rPr lang="en-US" smtClean="0"/>
              <a:pPr/>
              <a:t>8/19/2020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FD6453-2390-418F-A9D9-9BDE9F2777EA}"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A11FAA3-697A-44DF-9294-3E816836E2A0}" type="datetimeFigureOut">
              <a:rPr lang="en-US" smtClean="0"/>
              <a:pPr/>
              <a:t>8/19/2020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AFD6453-2390-418F-A9D9-9BDE9F2777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tatisticshowto.com/qualitative-variable/" TargetMode="External"/><Relationship Id="rId2" Type="http://schemas.openxmlformats.org/officeDocument/2006/relationships/hyperlink" Target="https://www.statisticshowto.com/what-is-a-categorical-variable/" TargetMode="External"/><Relationship Id="rId1" Type="http://schemas.openxmlformats.org/officeDocument/2006/relationships/slideLayout" Target="../slideLayouts/slideLayout2.xml"/><Relationship Id="rId4" Type="http://schemas.openxmlformats.org/officeDocument/2006/relationships/hyperlink" Target="https://www.statisticshowto.com/what-are-quantitative-variables-and-quantitative-dat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N" sz="6000" dirty="0" smtClean="0"/>
              <a:t>GOOD MORNING TO ALL</a:t>
            </a:r>
            <a:endParaRPr lang="en-US" sz="6000" dirty="0"/>
          </a:p>
        </p:txBody>
      </p:sp>
      <p:sp>
        <p:nvSpPr>
          <p:cNvPr id="3" name="Subtitle 2"/>
          <p:cNvSpPr>
            <a:spLocks noGrp="1"/>
          </p:cNvSpPr>
          <p:nvPr>
            <p:ph type="subTitle" idx="1"/>
          </p:nvPr>
        </p:nvSpPr>
        <p:spPr>
          <a:xfrm>
            <a:off x="0" y="3539864"/>
            <a:ext cx="9144000" cy="2603780"/>
          </a:xfrm>
        </p:spPr>
        <p:txBody>
          <a:bodyPr>
            <a:noAutofit/>
          </a:bodyPr>
          <a:lstStyle/>
          <a:p>
            <a:pPr algn="ctr"/>
            <a:r>
              <a:rPr lang="en-IN" sz="2400" b="1" dirty="0" smtClean="0">
                <a:solidFill>
                  <a:srgbClr val="FFFF00"/>
                </a:solidFill>
              </a:rPr>
              <a:t>FREQUENCY DISTRIBUTION</a:t>
            </a:r>
          </a:p>
          <a:p>
            <a:pPr algn="ctr"/>
            <a:r>
              <a:rPr lang="en-IN" sz="2400" b="1" dirty="0" smtClean="0">
                <a:solidFill>
                  <a:srgbClr val="FFFF00"/>
                </a:solidFill>
              </a:rPr>
              <a:t>DATE:13.08.2020</a:t>
            </a:r>
          </a:p>
          <a:p>
            <a:pPr algn="ctr"/>
            <a:r>
              <a:rPr lang="en-IN" sz="2400" b="1" dirty="0" smtClean="0">
                <a:solidFill>
                  <a:srgbClr val="FFFF00"/>
                </a:solidFill>
              </a:rPr>
              <a:t>DAY ORDER:I</a:t>
            </a:r>
          </a:p>
          <a:p>
            <a:pPr algn="ctr"/>
            <a:r>
              <a:rPr lang="en-IN" sz="2400" b="1" dirty="0" smtClean="0">
                <a:solidFill>
                  <a:srgbClr val="FFFF00"/>
                </a:solidFill>
              </a:rPr>
              <a:t>TIME:9:30 TO 10:30</a:t>
            </a:r>
          </a:p>
          <a:p>
            <a:pPr algn="ctr"/>
            <a:r>
              <a:rPr lang="en-IN" sz="2400" b="1" dirty="0" smtClean="0">
                <a:solidFill>
                  <a:srgbClr val="FFFF00"/>
                </a:solidFill>
              </a:rPr>
              <a:t>                </a:t>
            </a:r>
            <a:r>
              <a:rPr lang="en-IN" sz="2400" b="1" dirty="0" smtClean="0">
                <a:solidFill>
                  <a:srgbClr val="FFC000"/>
                </a:solidFill>
              </a:rPr>
              <a:t>                                                                  S.SASIKALA</a:t>
            </a:r>
            <a:r>
              <a:rPr lang="en-IN" sz="2400" b="1" dirty="0" smtClean="0">
                <a:solidFill>
                  <a:srgbClr val="FFC000"/>
                </a:solidFill>
              </a:rPr>
              <a:t>,</a:t>
            </a:r>
          </a:p>
          <a:p>
            <a:r>
              <a:rPr lang="en-IN" sz="2400" b="1" dirty="0" smtClean="0">
                <a:solidFill>
                  <a:srgbClr val="FFC000"/>
                </a:solidFill>
              </a:rPr>
              <a:t>GUEST LECTURER IN GEOGRAPHY,</a:t>
            </a:r>
          </a:p>
          <a:p>
            <a:r>
              <a:rPr lang="en-IN" sz="2400" b="1" dirty="0" smtClean="0">
                <a:solidFill>
                  <a:srgbClr val="FFC000"/>
                </a:solidFill>
              </a:rPr>
              <a:t>GCW(A)K.</a:t>
            </a:r>
            <a:endParaRPr lang="en-US" sz="2400" b="1" dirty="0">
              <a:solidFill>
                <a:srgbClr val="FFC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7481918" cy="6098570"/>
          </a:xfrm>
        </p:spPr>
        <p:txBody>
          <a:bodyPr>
            <a:normAutofit/>
          </a:bodyPr>
          <a:lstStyle/>
          <a:p>
            <a:pPr>
              <a:buNone/>
            </a:pPr>
            <a:r>
              <a:rPr lang="en-US" sz="3200" b="1" dirty="0" smtClean="0">
                <a:solidFill>
                  <a:srgbClr val="00B050"/>
                </a:solidFill>
              </a:rPr>
              <a:t>What are the 3 types of frequency distributions?</a:t>
            </a:r>
          </a:p>
          <a:p>
            <a:r>
              <a:rPr lang="en-US" sz="3200" b="1" dirty="0" smtClean="0">
                <a:solidFill>
                  <a:schemeClr val="tx2">
                    <a:lumMod val="75000"/>
                  </a:schemeClr>
                </a:solidFill>
              </a:rPr>
              <a:t>Types of Frequency Distribution</a:t>
            </a:r>
          </a:p>
          <a:p>
            <a:r>
              <a:rPr lang="en-US" sz="3200" b="1" dirty="0" smtClean="0">
                <a:solidFill>
                  <a:schemeClr val="tx2">
                    <a:lumMod val="75000"/>
                  </a:schemeClr>
                </a:solidFill>
              </a:rPr>
              <a:t>Grouped frequency distribution.</a:t>
            </a:r>
          </a:p>
          <a:p>
            <a:r>
              <a:rPr lang="en-US" sz="3200" b="1" dirty="0" smtClean="0">
                <a:solidFill>
                  <a:schemeClr val="tx2">
                    <a:lumMod val="75000"/>
                  </a:schemeClr>
                </a:solidFill>
              </a:rPr>
              <a:t>Ungrouped frequency distribution.</a:t>
            </a:r>
          </a:p>
          <a:p>
            <a:r>
              <a:rPr lang="en-US" sz="3200" b="1" dirty="0" smtClean="0">
                <a:solidFill>
                  <a:schemeClr val="tx2">
                    <a:lumMod val="75000"/>
                  </a:schemeClr>
                </a:solidFill>
              </a:rPr>
              <a:t>Cumulative frequency distribution.</a:t>
            </a:r>
          </a:p>
          <a:p>
            <a:r>
              <a:rPr lang="en-US" sz="3200" b="1" dirty="0" smtClean="0">
                <a:solidFill>
                  <a:schemeClr val="tx2">
                    <a:lumMod val="75000"/>
                  </a:schemeClr>
                </a:solidFill>
              </a:rPr>
              <a:t>Relative frequency distribution.</a:t>
            </a:r>
          </a:p>
          <a:p>
            <a:r>
              <a:rPr lang="en-US" sz="3200" b="1" dirty="0" smtClean="0">
                <a:solidFill>
                  <a:schemeClr val="tx2">
                    <a:lumMod val="75000"/>
                  </a:schemeClr>
                </a:solidFill>
              </a:rPr>
              <a:t>Relative cumulative frequency distribution.</a:t>
            </a:r>
          </a:p>
          <a:p>
            <a:endParaRPr lang="en-IN" sz="3200" dirty="0" smtClean="0"/>
          </a:p>
          <a:p>
            <a:endParaRPr 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smtClean="0"/>
              <a:t>IDIVIDUAL SERIES</a:t>
            </a:r>
          </a:p>
          <a:p>
            <a:r>
              <a:rPr lang="en-IN" dirty="0" smtClean="0"/>
              <a:t>DISCRETE </a:t>
            </a:r>
          </a:p>
          <a:p>
            <a:r>
              <a:rPr lang="en-IN" dirty="0" smtClean="0"/>
              <a:t>CONTINUOUS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IN" sz="4000" dirty="0" smtClean="0">
              <a:solidFill>
                <a:srgbClr val="002060"/>
              </a:solidFill>
              <a:latin typeface="Algerian" pitchFamily="82" charset="0"/>
            </a:endParaRPr>
          </a:p>
          <a:p>
            <a:pPr>
              <a:buNone/>
            </a:pPr>
            <a:endParaRPr lang="en-IN" sz="4000" dirty="0" smtClean="0">
              <a:solidFill>
                <a:srgbClr val="002060"/>
              </a:solidFill>
              <a:latin typeface="Algerian" pitchFamily="82" charset="0"/>
            </a:endParaRPr>
          </a:p>
          <a:p>
            <a:pPr>
              <a:buNone/>
            </a:pPr>
            <a:r>
              <a:rPr lang="en-IN" sz="4000" dirty="0" smtClean="0">
                <a:solidFill>
                  <a:srgbClr val="002060"/>
                </a:solidFill>
                <a:latin typeface="Algerian" pitchFamily="82" charset="0"/>
              </a:rPr>
              <a:t>THANKS TO ALL </a:t>
            </a:r>
            <a:endParaRPr lang="en-US" sz="4000" dirty="0">
              <a:solidFill>
                <a:srgbClr val="002060"/>
              </a:solidFill>
              <a:latin typeface="Algerian" pitchFamily="82"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8434" name="Picture 2"/>
          <p:cNvPicPr>
            <a:picLocks noGrp="1" noChangeAspect="1" noChangeArrowheads="1"/>
          </p:cNvPicPr>
          <p:nvPr>
            <p:ph idx="1"/>
          </p:nvPr>
        </p:nvPicPr>
        <p:blipFill>
          <a:blip r:embed="rId2"/>
          <a:srcRect/>
          <a:stretch>
            <a:fillRect/>
          </a:stretch>
        </p:blipFill>
        <p:spPr bwMode="auto">
          <a:xfrm>
            <a:off x="457200" y="2104057"/>
            <a:ext cx="7239000" cy="3857974"/>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7267604" cy="5741380"/>
          </a:xfrm>
        </p:spPr>
        <p:txBody>
          <a:bodyPr>
            <a:normAutofit fontScale="92500" lnSpcReduction="10000"/>
          </a:bodyPr>
          <a:lstStyle/>
          <a:p>
            <a:pPr fontAlgn="base">
              <a:buNone/>
            </a:pPr>
            <a:r>
              <a:rPr lang="en-US" b="1" dirty="0" smtClean="0">
                <a:solidFill>
                  <a:srgbClr val="00B050"/>
                </a:solidFill>
              </a:rPr>
              <a:t>What is a Frequency Distribution Table?</a:t>
            </a:r>
          </a:p>
          <a:p>
            <a:pPr fontAlgn="base"/>
            <a:r>
              <a:rPr lang="en-US" b="1" i="1" dirty="0" smtClean="0">
                <a:solidFill>
                  <a:schemeClr val="accent1"/>
                </a:solidFill>
              </a:rPr>
              <a:t>Frequency</a:t>
            </a:r>
            <a:r>
              <a:rPr lang="en-US" b="1" dirty="0" smtClean="0">
                <a:solidFill>
                  <a:schemeClr val="accent1"/>
                </a:solidFill>
              </a:rPr>
              <a:t> tells you how often something happened. The frequency of an observation tells you the number of times the observation occurs in the data. For example, in the following list of numbers, the frequency of the number 9 is 5 (because it occurs 5 times):</a:t>
            </a:r>
          </a:p>
          <a:p>
            <a:pPr fontAlgn="base"/>
            <a:r>
              <a:rPr lang="en-US" b="1" dirty="0" smtClean="0">
                <a:solidFill>
                  <a:schemeClr val="accent1"/>
                </a:solidFill>
              </a:rPr>
              <a:t>1, 2, 3, 4, 6, 9, 9, 8, 5, 1, 1, 9, 9, 0, 6, 9.</a:t>
            </a:r>
          </a:p>
          <a:p>
            <a:pPr fontAlgn="base"/>
            <a:r>
              <a:rPr lang="en-US" b="1" dirty="0" smtClean="0">
                <a:solidFill>
                  <a:schemeClr val="accent1"/>
                </a:solidFill>
              </a:rPr>
              <a:t>Tables can show either</a:t>
            </a:r>
            <a:r>
              <a:rPr lang="en-US" b="1" dirty="0" smtClean="0">
                <a:solidFill>
                  <a:srgbClr val="FF0000"/>
                </a:solidFill>
              </a:rPr>
              <a:t> </a:t>
            </a:r>
            <a:r>
              <a:rPr lang="en-US" b="1" dirty="0" smtClean="0">
                <a:solidFill>
                  <a:srgbClr val="FF0000"/>
                </a:solidFill>
                <a:hlinkClick r:id="rId2"/>
              </a:rPr>
              <a:t>categorical variables</a:t>
            </a:r>
            <a:r>
              <a:rPr lang="en-US" b="1" dirty="0" smtClean="0">
                <a:solidFill>
                  <a:srgbClr val="FF0000"/>
                </a:solidFill>
              </a:rPr>
              <a:t> (sometimes called </a:t>
            </a:r>
            <a:r>
              <a:rPr lang="en-US" b="1" dirty="0" smtClean="0">
                <a:solidFill>
                  <a:srgbClr val="FF0000"/>
                </a:solidFill>
                <a:hlinkClick r:id="rId3"/>
              </a:rPr>
              <a:t>qualitative variables</a:t>
            </a:r>
            <a:r>
              <a:rPr lang="en-US" b="1" dirty="0" smtClean="0">
                <a:solidFill>
                  <a:srgbClr val="FF0000"/>
                </a:solidFill>
              </a:rPr>
              <a:t>) or </a:t>
            </a:r>
            <a:r>
              <a:rPr lang="en-US" b="1" dirty="0" smtClean="0">
                <a:solidFill>
                  <a:srgbClr val="FF0000"/>
                </a:solidFill>
                <a:hlinkClick r:id="rId4"/>
              </a:rPr>
              <a:t>quantitative variables</a:t>
            </a:r>
            <a:r>
              <a:rPr lang="en-US" b="1" dirty="0" smtClean="0">
                <a:solidFill>
                  <a:schemeClr val="accent1"/>
                </a:solidFill>
              </a:rPr>
              <a:t> (sometimes called numeric variables). You can think of categorical variables as categories (like eye color or brand of dog food) and quantitative variables as numbers.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solidFill>
                  <a:srgbClr val="00B050"/>
                </a:solidFill>
              </a:rPr>
              <a:t>What is a Frequency Distribution Table?</a:t>
            </a:r>
            <a:r>
              <a:rPr lang="en-US" dirty="0" smtClean="0"/>
              <a:t/>
            </a:r>
            <a:br>
              <a:rPr lang="en-US" dirty="0" smtClean="0"/>
            </a:br>
            <a:r>
              <a:rPr lang="en-US" dirty="0" smtClean="0"/>
              <a:t/>
            </a:r>
            <a:br>
              <a:rPr lang="en-US" dirty="0" smtClean="0"/>
            </a:br>
            <a:r>
              <a:rPr lang="en-US" b="1" dirty="0" smtClean="0">
                <a:solidFill>
                  <a:schemeClr val="tx2">
                    <a:lumMod val="50000"/>
                  </a:schemeClr>
                </a:solidFill>
              </a:rPr>
              <a:t>A Frequency Distribution Table refers to a chart that recapitulates all the values and their frequencies. Preparing a Frequency Distribution Table is the best way to organize and manage the data. This further makes the information easy to read for the users. An ideal Frequency Distribution Table comprises of the two columns. The initial column presents all the results that come out from that particular information and the second column consists of the frequency of every unit or value. This kind of statistical data makes it easier for the readers to understand the concept.</a:t>
            </a: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1" y="2214553"/>
          <a:ext cx="3757609" cy="3200400"/>
        </p:xfrm>
        <a:graphic>
          <a:graphicData uri="http://schemas.openxmlformats.org/drawingml/2006/table">
            <a:tbl>
              <a:tblPr firstRow="1" bandRow="1">
                <a:tableStyleId>{00A15C55-8517-42AA-B614-E9B94910E393}</a:tableStyleId>
              </a:tblPr>
              <a:tblGrid>
                <a:gridCol w="966785"/>
                <a:gridCol w="966785"/>
                <a:gridCol w="1824039"/>
              </a:tblGrid>
              <a:tr h="330401">
                <a:tc>
                  <a:txBody>
                    <a:bodyPr/>
                    <a:lstStyle/>
                    <a:p>
                      <a:r>
                        <a:rPr lang="en-IN" dirty="0" smtClean="0"/>
                        <a:t>CL/IN</a:t>
                      </a:r>
                      <a:endParaRPr lang="en-US" dirty="0"/>
                    </a:p>
                  </a:txBody>
                  <a:tcPr/>
                </a:tc>
                <a:tc>
                  <a:txBody>
                    <a:bodyPr/>
                    <a:lstStyle/>
                    <a:p>
                      <a:r>
                        <a:rPr lang="en-IN" dirty="0" smtClean="0"/>
                        <a:t>FRE</a:t>
                      </a:r>
                      <a:endParaRPr lang="en-US" dirty="0"/>
                    </a:p>
                  </a:txBody>
                  <a:tcPr/>
                </a:tc>
                <a:tc>
                  <a:txBody>
                    <a:bodyPr/>
                    <a:lstStyle/>
                    <a:p>
                      <a:r>
                        <a:rPr lang="en-IN" dirty="0" smtClean="0"/>
                        <a:t>TOTAL</a:t>
                      </a:r>
                      <a:endParaRPr lang="en-US" dirty="0"/>
                    </a:p>
                  </a:txBody>
                  <a:tcPr/>
                </a:tc>
              </a:tr>
              <a:tr h="330401">
                <a:tc>
                  <a:txBody>
                    <a:bodyPr/>
                    <a:lstStyle/>
                    <a:p>
                      <a:r>
                        <a:rPr lang="en-IN" dirty="0" smtClean="0"/>
                        <a:t>0-10</a:t>
                      </a:r>
                      <a:endParaRPr lang="en-US" dirty="0"/>
                    </a:p>
                  </a:txBody>
                  <a:tcPr/>
                </a:tc>
                <a:tc>
                  <a:txBody>
                    <a:bodyPr/>
                    <a:lstStyle/>
                    <a:p>
                      <a:r>
                        <a:rPr lang="en-IN" dirty="0" smtClean="0"/>
                        <a:t>-</a:t>
                      </a:r>
                      <a:endParaRPr lang="en-US" dirty="0"/>
                    </a:p>
                  </a:txBody>
                  <a:tcPr/>
                </a:tc>
                <a:tc>
                  <a:txBody>
                    <a:bodyPr/>
                    <a:lstStyle/>
                    <a:p>
                      <a:r>
                        <a:rPr lang="en-IN" dirty="0" smtClean="0"/>
                        <a:t>0</a:t>
                      </a:r>
                      <a:endParaRPr lang="en-US" dirty="0"/>
                    </a:p>
                  </a:txBody>
                  <a:tcPr/>
                </a:tc>
              </a:tr>
              <a:tr h="330401">
                <a:tc>
                  <a:txBody>
                    <a:bodyPr/>
                    <a:lstStyle/>
                    <a:p>
                      <a:r>
                        <a:rPr lang="en-IN" dirty="0" smtClean="0"/>
                        <a:t>10-20</a:t>
                      </a:r>
                    </a:p>
                    <a:p>
                      <a:r>
                        <a:rPr lang="en-IN" dirty="0" smtClean="0"/>
                        <a:t>20-30</a:t>
                      </a:r>
                      <a:endParaRPr lang="en-US" dirty="0"/>
                    </a:p>
                  </a:txBody>
                  <a:tcPr/>
                </a:tc>
                <a:tc>
                  <a:txBody>
                    <a:bodyPr/>
                    <a:lstStyle/>
                    <a:p>
                      <a:r>
                        <a:rPr lang="en-IN" dirty="0" smtClean="0"/>
                        <a:t>--</a:t>
                      </a:r>
                      <a:endParaRPr lang="en-US" dirty="0"/>
                    </a:p>
                  </a:txBody>
                  <a:tcPr/>
                </a:tc>
                <a:tc>
                  <a:txBody>
                    <a:bodyPr/>
                    <a:lstStyle/>
                    <a:p>
                      <a:r>
                        <a:rPr lang="en-IN" dirty="0" smtClean="0"/>
                        <a:t>0</a:t>
                      </a:r>
                      <a:endParaRPr lang="en-US" dirty="0"/>
                    </a:p>
                  </a:txBody>
                  <a:tcPr/>
                </a:tc>
              </a:tr>
              <a:tr h="330401">
                <a:tc>
                  <a:txBody>
                    <a:bodyPr/>
                    <a:lstStyle/>
                    <a:p>
                      <a:r>
                        <a:rPr lang="en-IN" dirty="0" smtClean="0"/>
                        <a:t>30-40</a:t>
                      </a:r>
                      <a:endParaRPr lang="en-US" dirty="0"/>
                    </a:p>
                  </a:txBody>
                  <a:tcPr/>
                </a:tc>
                <a:tc>
                  <a:txBody>
                    <a:bodyPr/>
                    <a:lstStyle/>
                    <a:p>
                      <a:r>
                        <a:rPr lang="en-IN" dirty="0" smtClean="0"/>
                        <a:t>III</a:t>
                      </a:r>
                      <a:endParaRPr lang="en-US" dirty="0"/>
                    </a:p>
                  </a:txBody>
                  <a:tcPr/>
                </a:tc>
                <a:tc>
                  <a:txBody>
                    <a:bodyPr/>
                    <a:lstStyle/>
                    <a:p>
                      <a:r>
                        <a:rPr lang="en-IN" dirty="0" smtClean="0"/>
                        <a:t>3</a:t>
                      </a:r>
                      <a:endParaRPr lang="en-US" dirty="0"/>
                    </a:p>
                  </a:txBody>
                  <a:tcPr/>
                </a:tc>
              </a:tr>
              <a:tr h="330401">
                <a:tc>
                  <a:txBody>
                    <a:bodyPr/>
                    <a:lstStyle/>
                    <a:p>
                      <a:r>
                        <a:rPr lang="en-IN" dirty="0" smtClean="0"/>
                        <a:t>40-50</a:t>
                      </a:r>
                      <a:endParaRPr lang="en-US" dirty="0"/>
                    </a:p>
                  </a:txBody>
                  <a:tcPr/>
                </a:tc>
                <a:tc>
                  <a:txBody>
                    <a:bodyPr/>
                    <a:lstStyle/>
                    <a:p>
                      <a:r>
                        <a:rPr lang="en-IN" dirty="0" smtClean="0"/>
                        <a:t>II</a:t>
                      </a:r>
                      <a:endParaRPr lang="en-US" dirty="0"/>
                    </a:p>
                  </a:txBody>
                  <a:tcPr/>
                </a:tc>
                <a:tc>
                  <a:txBody>
                    <a:bodyPr/>
                    <a:lstStyle/>
                    <a:p>
                      <a:r>
                        <a:rPr lang="en-IN" dirty="0" smtClean="0"/>
                        <a:t>2</a:t>
                      </a:r>
                      <a:endParaRPr lang="en-US" dirty="0"/>
                    </a:p>
                  </a:txBody>
                  <a:tcPr/>
                </a:tc>
              </a:tr>
              <a:tr h="330401">
                <a:tc>
                  <a:txBody>
                    <a:bodyPr/>
                    <a:lstStyle/>
                    <a:p>
                      <a:r>
                        <a:rPr lang="en-IN" dirty="0" smtClean="0"/>
                        <a:t>50-60</a:t>
                      </a:r>
                      <a:endParaRPr lang="en-US" dirty="0"/>
                    </a:p>
                  </a:txBody>
                  <a:tcPr/>
                </a:tc>
                <a:tc>
                  <a:txBody>
                    <a:bodyPr/>
                    <a:lstStyle/>
                    <a:p>
                      <a:r>
                        <a:rPr lang="en-IN" dirty="0" smtClean="0"/>
                        <a:t>II</a:t>
                      </a:r>
                      <a:endParaRPr lang="en-US" dirty="0"/>
                    </a:p>
                  </a:txBody>
                  <a:tcPr/>
                </a:tc>
                <a:tc>
                  <a:txBody>
                    <a:bodyPr/>
                    <a:lstStyle/>
                    <a:p>
                      <a:r>
                        <a:rPr lang="en-IN" dirty="0" smtClean="0"/>
                        <a:t>2</a:t>
                      </a:r>
                      <a:endParaRPr lang="en-US" dirty="0"/>
                    </a:p>
                  </a:txBody>
                  <a:tcPr/>
                </a:tc>
              </a:tr>
              <a:tr h="330401">
                <a:tc>
                  <a:txBody>
                    <a:bodyPr/>
                    <a:lstStyle/>
                    <a:p>
                      <a:endParaRPr lang="en-US" dirty="0"/>
                    </a:p>
                  </a:txBody>
                  <a:tcPr/>
                </a:tc>
                <a:tc>
                  <a:txBody>
                    <a:bodyPr/>
                    <a:lstStyle/>
                    <a:p>
                      <a:endParaRPr lang="en-US"/>
                    </a:p>
                  </a:txBody>
                  <a:tcPr/>
                </a:tc>
                <a:tc>
                  <a:txBody>
                    <a:bodyPr/>
                    <a:lstStyle/>
                    <a:p>
                      <a:endParaRPr lang="en-US"/>
                    </a:p>
                  </a:txBody>
                  <a:tcPr/>
                </a:tc>
              </a:tr>
              <a:tr h="330401">
                <a:tc>
                  <a:txBody>
                    <a:bodyPr/>
                    <a:lstStyle/>
                    <a:p>
                      <a:endParaRPr lang="en-US"/>
                    </a:p>
                  </a:txBody>
                  <a:tcPr/>
                </a:tc>
                <a:tc>
                  <a:txBody>
                    <a:bodyPr/>
                    <a:lstStyle/>
                    <a:p>
                      <a:endParaRPr lang="en-US"/>
                    </a:p>
                  </a:txBody>
                  <a:tcPr/>
                </a:tc>
                <a:tc>
                  <a:txBody>
                    <a:bodyPr/>
                    <a:lstStyle/>
                    <a:p>
                      <a:r>
                        <a:rPr lang="en-IN" dirty="0" smtClean="0"/>
                        <a:t>7</a:t>
                      </a:r>
                      <a:endParaRPr lang="en-US" dirty="0"/>
                    </a:p>
                  </a:txBody>
                  <a:tcPr/>
                </a:tc>
              </a:tr>
            </a:tbl>
          </a:graphicData>
        </a:graphic>
      </p:graphicFrame>
      <p:graphicFrame>
        <p:nvGraphicFramePr>
          <p:cNvPr id="5" name="Table 4"/>
          <p:cNvGraphicFramePr>
            <a:graphicFrameLocks noGrp="1"/>
          </p:cNvGraphicFramePr>
          <p:nvPr/>
        </p:nvGraphicFramePr>
        <p:xfrm>
          <a:off x="5000628" y="1465894"/>
          <a:ext cx="3643340" cy="3200400"/>
        </p:xfrm>
        <a:graphic>
          <a:graphicData uri="http://schemas.openxmlformats.org/drawingml/2006/table">
            <a:tbl>
              <a:tblPr firstRow="1" bandRow="1">
                <a:tableStyleId>{5C22544A-7EE6-4342-B048-85BDC9FD1C3A}</a:tableStyleId>
              </a:tblPr>
              <a:tblGrid>
                <a:gridCol w="1821669"/>
                <a:gridCol w="910835"/>
                <a:gridCol w="455418"/>
                <a:gridCol w="455418"/>
              </a:tblGrid>
              <a:tr h="331485">
                <a:tc>
                  <a:txBody>
                    <a:bodyPr/>
                    <a:lstStyle/>
                    <a:p>
                      <a:r>
                        <a:rPr lang="en-IN" dirty="0" smtClean="0"/>
                        <a:t>FEMALE</a:t>
                      </a:r>
                      <a:endParaRPr lang="en-US" dirty="0"/>
                    </a:p>
                  </a:txBody>
                  <a:tcPr/>
                </a:tc>
                <a:tc>
                  <a:txBody>
                    <a:bodyPr/>
                    <a:lstStyle/>
                    <a:p>
                      <a:r>
                        <a:rPr lang="en-IN" dirty="0" smtClean="0"/>
                        <a:t>WEIGHT</a:t>
                      </a:r>
                      <a:endParaRPr lang="en-US" dirty="0"/>
                    </a:p>
                  </a:txBody>
                  <a:tcPr/>
                </a:tc>
                <a:tc gridSpan="2">
                  <a:txBody>
                    <a:bodyPr/>
                    <a:lstStyle/>
                    <a:p>
                      <a:r>
                        <a:rPr lang="en-IN" dirty="0" smtClean="0"/>
                        <a:t>NUM</a:t>
                      </a:r>
                      <a:endParaRPr lang="en-US" dirty="0"/>
                    </a:p>
                  </a:txBody>
                  <a:tcPr/>
                </a:tc>
                <a:tc hMerge="1">
                  <a:txBody>
                    <a:bodyPr/>
                    <a:lstStyle/>
                    <a:p>
                      <a:endParaRPr lang="en-US"/>
                    </a:p>
                  </a:txBody>
                  <a:tcPr/>
                </a:tc>
              </a:tr>
              <a:tr h="331485">
                <a:tc>
                  <a:txBody>
                    <a:bodyPr/>
                    <a:lstStyle/>
                    <a:p>
                      <a:r>
                        <a:rPr lang="en-IN" dirty="0" smtClean="0"/>
                        <a:t>ABINAYA</a:t>
                      </a:r>
                      <a:endParaRPr lang="en-US" dirty="0"/>
                    </a:p>
                  </a:txBody>
                  <a:tcPr/>
                </a:tc>
                <a:tc>
                  <a:txBody>
                    <a:bodyPr/>
                    <a:lstStyle/>
                    <a:p>
                      <a:r>
                        <a:rPr lang="en-IN" dirty="0" smtClean="0"/>
                        <a:t>38</a:t>
                      </a:r>
                      <a:endParaRPr lang="en-US" dirty="0"/>
                    </a:p>
                  </a:txBody>
                  <a:tcPr/>
                </a:tc>
                <a:tc>
                  <a:txBody>
                    <a:bodyPr/>
                    <a:lstStyle/>
                    <a:p>
                      <a:r>
                        <a:rPr lang="en-IN" dirty="0" smtClean="0"/>
                        <a:t>2</a:t>
                      </a:r>
                      <a:endParaRPr lang="en-US" dirty="0"/>
                    </a:p>
                  </a:txBody>
                  <a:tcPr/>
                </a:tc>
                <a:tc>
                  <a:txBody>
                    <a:bodyPr/>
                    <a:lstStyle/>
                    <a:p>
                      <a:endParaRPr lang="en-US" dirty="0"/>
                    </a:p>
                  </a:txBody>
                  <a:tcPr/>
                </a:tc>
              </a:tr>
              <a:tr h="331485">
                <a:tc>
                  <a:txBody>
                    <a:bodyPr/>
                    <a:lstStyle/>
                    <a:p>
                      <a:r>
                        <a:rPr lang="en-IN" dirty="0" smtClean="0"/>
                        <a:t>ABIRAMI</a:t>
                      </a:r>
                      <a:endParaRPr lang="en-US" dirty="0"/>
                    </a:p>
                  </a:txBody>
                  <a:tcPr/>
                </a:tc>
                <a:tc>
                  <a:txBody>
                    <a:bodyPr/>
                    <a:lstStyle/>
                    <a:p>
                      <a:r>
                        <a:rPr lang="en-IN" dirty="0" smtClean="0"/>
                        <a:t>35</a:t>
                      </a:r>
                      <a:endParaRPr lang="en-US" dirty="0"/>
                    </a:p>
                  </a:txBody>
                  <a:tcPr/>
                </a:tc>
                <a:tc gridSpan="2">
                  <a:txBody>
                    <a:bodyPr/>
                    <a:lstStyle/>
                    <a:p>
                      <a:r>
                        <a:rPr lang="en-IN" dirty="0" smtClean="0"/>
                        <a:t>4</a:t>
                      </a:r>
                      <a:endParaRPr lang="en-US" dirty="0"/>
                    </a:p>
                  </a:txBody>
                  <a:tcPr/>
                </a:tc>
                <a:tc hMerge="1">
                  <a:txBody>
                    <a:bodyPr/>
                    <a:lstStyle/>
                    <a:p>
                      <a:endParaRPr lang="en-US"/>
                    </a:p>
                  </a:txBody>
                  <a:tcPr/>
                </a:tc>
              </a:tr>
              <a:tr h="357091">
                <a:tc>
                  <a:txBody>
                    <a:bodyPr/>
                    <a:lstStyle/>
                    <a:p>
                      <a:r>
                        <a:rPr lang="en-IN" dirty="0" smtClean="0"/>
                        <a:t>ANU</a:t>
                      </a:r>
                      <a:endParaRPr lang="en-US" dirty="0"/>
                    </a:p>
                  </a:txBody>
                  <a:tcPr/>
                </a:tc>
                <a:tc>
                  <a:txBody>
                    <a:bodyPr/>
                    <a:lstStyle/>
                    <a:p>
                      <a:r>
                        <a:rPr lang="en-IN" dirty="0" smtClean="0"/>
                        <a:t>40</a:t>
                      </a:r>
                      <a:endParaRPr lang="en-US" dirty="0"/>
                    </a:p>
                  </a:txBody>
                  <a:tcPr/>
                </a:tc>
                <a:tc gridSpan="2">
                  <a:txBody>
                    <a:bodyPr/>
                    <a:lstStyle/>
                    <a:p>
                      <a:r>
                        <a:rPr lang="en-IN" dirty="0" smtClean="0"/>
                        <a:t>8</a:t>
                      </a:r>
                      <a:endParaRPr lang="en-US" dirty="0"/>
                    </a:p>
                  </a:txBody>
                  <a:tcPr/>
                </a:tc>
                <a:tc hMerge="1">
                  <a:txBody>
                    <a:bodyPr/>
                    <a:lstStyle/>
                    <a:p>
                      <a:endParaRPr lang="en-US"/>
                    </a:p>
                  </a:txBody>
                  <a:tcPr/>
                </a:tc>
              </a:tr>
              <a:tr h="331485">
                <a:tc>
                  <a:txBody>
                    <a:bodyPr/>
                    <a:lstStyle/>
                    <a:p>
                      <a:r>
                        <a:rPr lang="en-IN" dirty="0" smtClean="0"/>
                        <a:t>BANU</a:t>
                      </a:r>
                      <a:endParaRPr lang="en-US" dirty="0"/>
                    </a:p>
                  </a:txBody>
                  <a:tcPr/>
                </a:tc>
                <a:tc>
                  <a:txBody>
                    <a:bodyPr/>
                    <a:lstStyle/>
                    <a:p>
                      <a:r>
                        <a:rPr lang="en-IN" dirty="0" smtClean="0"/>
                        <a:t>50</a:t>
                      </a:r>
                      <a:endParaRPr lang="en-US" dirty="0"/>
                    </a:p>
                  </a:txBody>
                  <a:tcPr/>
                </a:tc>
                <a:tc gridSpan="2">
                  <a:txBody>
                    <a:bodyPr/>
                    <a:lstStyle/>
                    <a:p>
                      <a:r>
                        <a:rPr lang="en-IN" dirty="0" smtClean="0"/>
                        <a:t>5</a:t>
                      </a:r>
                      <a:endParaRPr lang="en-US" dirty="0"/>
                    </a:p>
                  </a:txBody>
                  <a:tcPr/>
                </a:tc>
                <a:tc hMerge="1">
                  <a:txBody>
                    <a:bodyPr/>
                    <a:lstStyle/>
                    <a:p>
                      <a:endParaRPr lang="en-US"/>
                    </a:p>
                  </a:txBody>
                  <a:tcPr/>
                </a:tc>
              </a:tr>
              <a:tr h="331485">
                <a:tc>
                  <a:txBody>
                    <a:bodyPr/>
                    <a:lstStyle/>
                    <a:p>
                      <a:r>
                        <a:rPr lang="en-IN" dirty="0" smtClean="0"/>
                        <a:t>EZHIL</a:t>
                      </a:r>
                      <a:endParaRPr lang="en-US" dirty="0"/>
                    </a:p>
                  </a:txBody>
                  <a:tcPr/>
                </a:tc>
                <a:tc>
                  <a:txBody>
                    <a:bodyPr/>
                    <a:lstStyle/>
                    <a:p>
                      <a:r>
                        <a:rPr lang="en-IN" dirty="0" smtClean="0"/>
                        <a:t>52</a:t>
                      </a:r>
                      <a:endParaRPr lang="en-US" dirty="0"/>
                    </a:p>
                  </a:txBody>
                  <a:tcPr/>
                </a:tc>
                <a:tc gridSpan="2">
                  <a:txBody>
                    <a:bodyPr/>
                    <a:lstStyle/>
                    <a:p>
                      <a:r>
                        <a:rPr lang="en-IN" dirty="0" smtClean="0"/>
                        <a:t>9</a:t>
                      </a:r>
                      <a:endParaRPr lang="en-US" dirty="0"/>
                    </a:p>
                  </a:txBody>
                  <a:tcPr/>
                </a:tc>
                <a:tc hMerge="1">
                  <a:txBody>
                    <a:bodyPr/>
                    <a:lstStyle/>
                    <a:p>
                      <a:endParaRPr lang="en-US"/>
                    </a:p>
                  </a:txBody>
                  <a:tcPr/>
                </a:tc>
              </a:tr>
              <a:tr h="331485">
                <a:tc>
                  <a:txBody>
                    <a:bodyPr/>
                    <a:lstStyle/>
                    <a:p>
                      <a:r>
                        <a:rPr lang="en-IN" dirty="0" smtClean="0"/>
                        <a:t>FATHIMA</a:t>
                      </a:r>
                      <a:endParaRPr lang="en-US" dirty="0"/>
                    </a:p>
                  </a:txBody>
                  <a:tcPr/>
                </a:tc>
                <a:tc>
                  <a:txBody>
                    <a:bodyPr/>
                    <a:lstStyle/>
                    <a:p>
                      <a:r>
                        <a:rPr lang="en-IN" dirty="0" smtClean="0"/>
                        <a:t>33 </a:t>
                      </a:r>
                      <a:endParaRPr lang="en-US" dirty="0"/>
                    </a:p>
                  </a:txBody>
                  <a:tcPr/>
                </a:tc>
                <a:tc gridSpan="2">
                  <a:txBody>
                    <a:bodyPr/>
                    <a:lstStyle/>
                    <a:p>
                      <a:r>
                        <a:rPr lang="en-IN" dirty="0" smtClean="0"/>
                        <a:t>2</a:t>
                      </a:r>
                      <a:endParaRPr lang="en-US" dirty="0"/>
                    </a:p>
                  </a:txBody>
                  <a:tcPr/>
                </a:tc>
                <a:tc hMerge="1">
                  <a:txBody>
                    <a:bodyPr/>
                    <a:lstStyle/>
                    <a:p>
                      <a:endParaRPr lang="en-US"/>
                    </a:p>
                  </a:txBody>
                  <a:tcPr/>
                </a:tc>
              </a:tr>
              <a:tr h="331485">
                <a:tc>
                  <a:txBody>
                    <a:bodyPr/>
                    <a:lstStyle/>
                    <a:p>
                      <a:r>
                        <a:rPr lang="en-IN" dirty="0" smtClean="0"/>
                        <a:t>HEMA</a:t>
                      </a:r>
                      <a:endParaRPr lang="en-US" dirty="0"/>
                    </a:p>
                  </a:txBody>
                  <a:tcPr/>
                </a:tc>
                <a:tc>
                  <a:txBody>
                    <a:bodyPr/>
                    <a:lstStyle/>
                    <a:p>
                      <a:r>
                        <a:rPr lang="en-IN" dirty="0" smtClean="0"/>
                        <a:t>42</a:t>
                      </a:r>
                      <a:endParaRPr lang="en-US" dirty="0"/>
                    </a:p>
                  </a:txBody>
                  <a:tcPr/>
                </a:tc>
                <a:tc gridSpan="2">
                  <a:txBody>
                    <a:bodyPr/>
                    <a:lstStyle/>
                    <a:p>
                      <a:r>
                        <a:rPr lang="en-IN" dirty="0" smtClean="0"/>
                        <a:t>3</a:t>
                      </a:r>
                      <a:endParaRPr lang="en-US" dirty="0"/>
                    </a:p>
                  </a:txBody>
                  <a:tcPr/>
                </a:tc>
                <a:tc hMerge="1">
                  <a:txBody>
                    <a:bodyPr/>
                    <a:lstStyle/>
                    <a:p>
                      <a:endParaRPr lang="en-US"/>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t"/>
            <a:endParaRPr lang="en-US" b="1" dirty="0" smtClean="0"/>
          </a:p>
          <a:p>
            <a:pPr fontAlgn="t"/>
            <a:endParaRPr lang="en-US" b="1" dirty="0" smtClean="0"/>
          </a:p>
          <a:p>
            <a:pPr fontAlgn="t"/>
            <a:endParaRPr lang="en-US" b="1" dirty="0" smtClean="0"/>
          </a:p>
          <a:p>
            <a:pPr fontAlgn="t"/>
            <a:endParaRPr lang="en-US" b="1" dirty="0" smtClean="0"/>
          </a:p>
          <a:p>
            <a:pPr fontAlgn="t"/>
            <a:endParaRPr lang="en-US" b="1"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b="1"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642918"/>
            <a:ext cx="7267604" cy="5812818"/>
          </a:xfrm>
        </p:spPr>
        <p:txBody>
          <a:bodyPr>
            <a:normAutofit fontScale="92500" lnSpcReduction="10000"/>
          </a:bodyPr>
          <a:lstStyle/>
          <a:p>
            <a:pPr fontAlgn="base">
              <a:buNone/>
            </a:pPr>
            <a:r>
              <a:rPr lang="en-US" b="1" dirty="0" smtClean="0">
                <a:solidFill>
                  <a:srgbClr val="00B050"/>
                </a:solidFill>
              </a:rPr>
              <a:t>How to make a Frequency Distribution Table: Examples</a:t>
            </a:r>
          </a:p>
          <a:p>
            <a:pPr fontAlgn="base"/>
            <a:r>
              <a:rPr lang="en-US" b="1" dirty="0" smtClean="0">
                <a:solidFill>
                  <a:schemeClr val="accent2">
                    <a:lumMod val="50000"/>
                  </a:schemeClr>
                </a:solidFill>
              </a:rPr>
              <a:t>Example 1</a:t>
            </a:r>
          </a:p>
          <a:p>
            <a:pPr fontAlgn="base"/>
            <a:r>
              <a:rPr lang="en-US" b="1" dirty="0" smtClean="0">
                <a:solidFill>
                  <a:schemeClr val="accent2">
                    <a:lumMod val="50000"/>
                  </a:schemeClr>
                </a:solidFill>
              </a:rPr>
              <a:t>Tally marks are often used to make a frequency distribution table. For example, let’s say you survey a number of households and find out how many pets they own. The results are 3, 0, 1, 4, 4, 1, 2, 0, 2, 2, 0, 2, 0, 1, 3, 1, 2, 1, 1, 3. Looking at that string of numbers boggles the eye; a frequency distribution table will make the data easier to understand.</a:t>
            </a:r>
          </a:p>
          <a:p>
            <a:pPr fontAlgn="base"/>
            <a:r>
              <a:rPr lang="en-US" b="1" dirty="0" smtClean="0">
                <a:solidFill>
                  <a:schemeClr val="accent2">
                    <a:lumMod val="50000"/>
                  </a:schemeClr>
                </a:solidFill>
              </a:rPr>
              <a:t>Steps</a:t>
            </a:r>
          </a:p>
          <a:p>
            <a:pPr fontAlgn="base"/>
            <a:r>
              <a:rPr lang="en-US" b="1" dirty="0" smtClean="0">
                <a:solidFill>
                  <a:schemeClr val="accent2">
                    <a:lumMod val="50000"/>
                  </a:schemeClr>
                </a:solidFill>
              </a:rPr>
              <a:t>To make the frequency distribution table, first write the categories in one column (number of pets):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Frequency Distribution Tables - Individual Data - YouTub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8" name="Picture 4" descr="Frequency Distribution Tables - Individual Data - YouTube"/>
          <p:cNvPicPr>
            <a:picLocks noChangeAspect="1" noChangeArrowheads="1"/>
          </p:cNvPicPr>
          <p:nvPr/>
        </p:nvPicPr>
        <p:blipFill>
          <a:blip r:embed="rId2"/>
          <a:srcRect/>
          <a:stretch>
            <a:fillRect/>
          </a:stretch>
        </p:blipFill>
        <p:spPr bwMode="auto">
          <a:xfrm>
            <a:off x="0" y="1857364"/>
            <a:ext cx="4214810" cy="3857652"/>
          </a:xfrm>
          <a:prstGeom prst="rect">
            <a:avLst/>
          </a:prstGeom>
          <a:noFill/>
        </p:spPr>
      </p:pic>
      <p:pic>
        <p:nvPicPr>
          <p:cNvPr id="1030" name="Picture 6" descr="Finding the Mean From a Frequency Distribution Table - YouTube"/>
          <p:cNvPicPr>
            <a:picLocks noChangeAspect="1" noChangeArrowheads="1"/>
          </p:cNvPicPr>
          <p:nvPr/>
        </p:nvPicPr>
        <p:blipFill>
          <a:blip r:embed="rId3"/>
          <a:srcRect/>
          <a:stretch>
            <a:fillRect/>
          </a:stretch>
        </p:blipFill>
        <p:spPr bwMode="auto">
          <a:xfrm>
            <a:off x="3929058" y="1785926"/>
            <a:ext cx="4286280" cy="384036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7339042" cy="6027132"/>
          </a:xfrm>
        </p:spPr>
        <p:txBody>
          <a:bodyPr/>
          <a:lstStyle/>
          <a:p>
            <a:pPr>
              <a:buNone/>
            </a:pPr>
            <a:r>
              <a:rPr lang="en-US" b="1" dirty="0" smtClean="0">
                <a:solidFill>
                  <a:srgbClr val="00B050"/>
                </a:solidFill>
              </a:rPr>
              <a:t>What are the advantages of frequency distribution?</a:t>
            </a:r>
          </a:p>
          <a:p>
            <a:r>
              <a:rPr lang="en-US" b="1" dirty="0" smtClean="0">
                <a:solidFill>
                  <a:schemeClr val="tx2">
                    <a:lumMod val="75000"/>
                  </a:schemeClr>
                </a:solidFill>
              </a:rPr>
              <a:t>The advantage of using frequency distributions is that they present raw data in an organized, easy-to-read format. The most frequently occurring scores are easily identified, as are score ranges, lower and upper limits, cases that are not common, outliers, and total number of observations between any given scores.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14290"/>
            <a:ext cx="6929486" cy="6429420"/>
          </a:xfrm>
        </p:spPr>
        <p:txBody>
          <a:bodyPr>
            <a:noAutofit/>
          </a:bodyPr>
          <a:lstStyle/>
          <a:p>
            <a:pPr>
              <a:buNone/>
            </a:pPr>
            <a:r>
              <a:rPr lang="en-US" sz="2400" b="1" dirty="0" smtClean="0">
                <a:solidFill>
                  <a:srgbClr val="00B050"/>
                </a:solidFill>
              </a:rPr>
              <a:t>Advantages and disadvantages of frequency distribution are as follows </a:t>
            </a:r>
          </a:p>
          <a:p>
            <a:pPr>
              <a:buNone/>
            </a:pPr>
            <a:r>
              <a:rPr lang="en-US" sz="2400" b="1" u="sng" dirty="0" smtClean="0">
                <a:solidFill>
                  <a:srgbClr val="FF0000"/>
                </a:solidFill>
              </a:rPr>
              <a:t>Advantages of Frequency distribution</a:t>
            </a:r>
            <a:r>
              <a:rPr lang="en-US" sz="2400" u="sng" dirty="0" smtClean="0"/>
              <a:t>:</a:t>
            </a:r>
            <a:endParaRPr lang="en-US" sz="2400" dirty="0" smtClean="0"/>
          </a:p>
          <a:p>
            <a:r>
              <a:rPr lang="en-US" sz="2400" b="1" dirty="0" smtClean="0">
                <a:solidFill>
                  <a:schemeClr val="tx2">
                    <a:lumMod val="50000"/>
                  </a:schemeClr>
                </a:solidFill>
              </a:rPr>
              <a:t>With frequency distribution the data will be in the most understandable form</a:t>
            </a:r>
          </a:p>
          <a:p>
            <a:r>
              <a:rPr lang="en-US" sz="2400" b="1" dirty="0" smtClean="0">
                <a:solidFill>
                  <a:schemeClr val="tx2">
                    <a:lumMod val="50000"/>
                  </a:schemeClr>
                </a:solidFill>
              </a:rPr>
              <a:t>The range of the data can be determined easily</a:t>
            </a:r>
          </a:p>
          <a:p>
            <a:r>
              <a:rPr lang="en-US" sz="2400" b="1" dirty="0" smtClean="0">
                <a:solidFill>
                  <a:schemeClr val="tx2">
                    <a:lumMod val="50000"/>
                  </a:schemeClr>
                </a:solidFill>
              </a:rPr>
              <a:t>We can be able to determine the data distribution</a:t>
            </a:r>
          </a:p>
          <a:p>
            <a:pPr>
              <a:buNone/>
            </a:pPr>
            <a:r>
              <a:rPr lang="en-US" sz="2400" u="sng" dirty="0" smtClean="0">
                <a:solidFill>
                  <a:srgbClr val="FF0000"/>
                </a:solidFill>
              </a:rPr>
              <a:t>Disadvantages of Frequency distribution </a:t>
            </a:r>
            <a:r>
              <a:rPr lang="en-US" sz="2400" b="1" u="sng" dirty="0" smtClean="0"/>
              <a:t>:</a:t>
            </a:r>
            <a:endParaRPr lang="en-US" sz="2400" dirty="0" smtClean="0"/>
          </a:p>
          <a:p>
            <a:r>
              <a:rPr lang="en-US" sz="2400" b="1" dirty="0" smtClean="0">
                <a:solidFill>
                  <a:schemeClr val="tx2">
                    <a:lumMod val="50000"/>
                  </a:schemeClr>
                </a:solidFill>
              </a:rPr>
              <a:t>Using frequency distribution, we will lose information about individual data</a:t>
            </a:r>
          </a:p>
          <a:p>
            <a:r>
              <a:rPr lang="en-US" sz="2400" b="1" dirty="0" smtClean="0">
                <a:solidFill>
                  <a:schemeClr val="tx2">
                    <a:lumMod val="50000"/>
                  </a:schemeClr>
                </a:solidFill>
              </a:rPr>
              <a:t>We need to rearrange the data into compact form for analysis</a:t>
            </a:r>
          </a:p>
          <a:p>
            <a:r>
              <a:rPr lang="en-US" sz="2400" b="1" dirty="0" smtClean="0">
                <a:solidFill>
                  <a:schemeClr val="tx2">
                    <a:lumMod val="50000"/>
                  </a:schemeClr>
                </a:solidFill>
              </a:rPr>
              <a:t>We cannot get clarity about how values in each class are distributed</a:t>
            </a:r>
          </a:p>
          <a:p>
            <a:pPr>
              <a:buNone/>
            </a:pPr>
            <a:r>
              <a:rPr lang="en-US" sz="2400" dirty="0" smtClean="0"/>
              <a:t/>
            </a:r>
            <a:br>
              <a:rPr lang="en-US" sz="2400" dirty="0" smtClean="0"/>
            </a:b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157</TotalTime>
  <Words>147</Words>
  <Application>Microsoft Office PowerPoint</Application>
  <PresentationFormat>On-screen Show (4:3)</PresentationFormat>
  <Paragraphs>134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GOOD MORNING TO ALL</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subramaniyan sanmugam</dc:creator>
  <cp:lastModifiedBy>subramaniyan sanmugam</cp:lastModifiedBy>
  <cp:revision>24</cp:revision>
  <dcterms:created xsi:type="dcterms:W3CDTF">2020-08-12T13:51:06Z</dcterms:created>
  <dcterms:modified xsi:type="dcterms:W3CDTF">2020-08-19T12:09:48Z</dcterms:modified>
</cp:coreProperties>
</file>