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9" d="100"/>
          <a:sy n="89" d="100"/>
        </p:scale>
        <p:origin x="-834"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C38F36-8171-43A6-A3F3-ADD7A976CCFC}" type="datetimeFigureOut">
              <a:rPr lang="en-US" smtClean="0"/>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38F36-8171-43A6-A3F3-ADD7A976CCFC}" type="datetimeFigureOut">
              <a:rPr lang="en-US" smtClean="0"/>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38F36-8171-43A6-A3F3-ADD7A976CCFC}" type="datetimeFigureOut">
              <a:rPr lang="en-US" smtClean="0"/>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C38F36-8171-43A6-A3F3-ADD7A976CCFC}" type="datetimeFigureOut">
              <a:rPr lang="en-US" smtClean="0"/>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C38F36-8171-43A6-A3F3-ADD7A976CCFC}" type="datetimeFigureOut">
              <a:rPr lang="en-US" smtClean="0"/>
              <a:t>9/12/2020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C38F36-8171-43A6-A3F3-ADD7A976CCFC}" type="datetimeFigureOut">
              <a:rPr lang="en-US" smtClean="0"/>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C38F36-8171-43A6-A3F3-ADD7A976CCFC}" type="datetimeFigureOut">
              <a:rPr lang="en-US" smtClean="0"/>
              <a:t>9/12/2020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C38F36-8171-43A6-A3F3-ADD7A976CCFC}" type="datetimeFigureOut">
              <a:rPr lang="en-US" smtClean="0"/>
              <a:t>9/12/2020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38F36-8171-43A6-A3F3-ADD7A976CCFC}" type="datetimeFigureOut">
              <a:rPr lang="en-US" smtClean="0"/>
              <a:t>9/12/2020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38F36-8171-43A6-A3F3-ADD7A976CCFC}" type="datetimeFigureOut">
              <a:rPr lang="en-US" smtClean="0"/>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38F36-8171-43A6-A3F3-ADD7A976CCFC}" type="datetimeFigureOut">
              <a:rPr lang="en-US" smtClean="0"/>
              <a:t>9/12/2020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4E5B1-7EDE-41DD-9386-AA1EF5C0A81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38F36-8171-43A6-A3F3-ADD7A976CCFC}" type="datetimeFigureOut">
              <a:rPr lang="en-US" smtClean="0"/>
              <a:t>9/12/2020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4E5B1-7EDE-41DD-9386-AA1EF5C0A8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Preston_Cloud" TargetMode="External"/><Relationship Id="rId3" Type="http://schemas.openxmlformats.org/officeDocument/2006/relationships/hyperlink" Target="https://en.wikipedia.org/wiki/Archean" TargetMode="External"/><Relationship Id="rId7" Type="http://schemas.openxmlformats.org/officeDocument/2006/relationships/hyperlink" Target="https://en.wikipedia.org/wiki/Geologist" TargetMode="External"/><Relationship Id="rId2" Type="http://schemas.openxmlformats.org/officeDocument/2006/relationships/hyperlink" Target="https://en.wikipedia.org/wiki/Eon_(geology)" TargetMode="External"/><Relationship Id="rId1" Type="http://schemas.openxmlformats.org/officeDocument/2006/relationships/slideLayout" Target="../slideLayouts/slideLayout2.xml"/><Relationship Id="rId6" Type="http://schemas.openxmlformats.org/officeDocument/2006/relationships/hyperlink" Target="https://en.wikipedia.org/wiki/Hadean" TargetMode="External"/><Relationship Id="rId5" Type="http://schemas.openxmlformats.org/officeDocument/2006/relationships/hyperlink" Target="https://en.wikipedia.org/wiki/International_Commission_on_Stratigraphy" TargetMode="External"/><Relationship Id="rId4" Type="http://schemas.openxmlformats.org/officeDocument/2006/relationships/hyperlink" Target="https://en.wikipedia.org/wiki/Formation_of_the_Earth" TargetMode="External"/><Relationship Id="rId9" Type="http://schemas.openxmlformats.org/officeDocument/2006/relationships/hyperlink" Target="https://en.wikipedia.org/wiki/Rock_(geology)"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Crust_(geology)" TargetMode="External"/><Relationship Id="rId3" Type="http://schemas.openxmlformats.org/officeDocument/2006/relationships/hyperlink" Target="https://en.wikipedia.org/wiki/Eon_(geology)" TargetMode="External"/><Relationship Id="rId7" Type="http://schemas.openxmlformats.org/officeDocument/2006/relationships/hyperlink" Target="https://en.wikipedia.org/wiki/Billion_years" TargetMode="External"/><Relationship Id="rId2" Type="http://schemas.openxmlformats.org/officeDocument/2006/relationships/hyperlink" Target="https://en.wikipedia.org/wiki/Geology" TargetMode="External"/><Relationship Id="rId1" Type="http://schemas.openxmlformats.org/officeDocument/2006/relationships/slideLayout" Target="../slideLayouts/slideLayout2.xml"/><Relationship Id="rId6" Type="http://schemas.openxmlformats.org/officeDocument/2006/relationships/hyperlink" Target="https://en.wikipedia.org/wiki/Myr" TargetMode="External"/><Relationship Id="rId5" Type="http://schemas.openxmlformats.org/officeDocument/2006/relationships/hyperlink" Target="http://tools.wmflabs.org/timescale/?Ma=4000%E2%80%932500" TargetMode="External"/><Relationship Id="rId10" Type="http://schemas.openxmlformats.org/officeDocument/2006/relationships/hyperlink" Target="https://en.wikipedia.org/wiki/Abiogenesis" TargetMode="External"/><Relationship Id="rId4" Type="http://schemas.openxmlformats.org/officeDocument/2006/relationships/hyperlink" Target="https://en.wikipedia.org/wiki/Earth" TargetMode="External"/><Relationship Id="rId9" Type="http://schemas.openxmlformats.org/officeDocument/2006/relationships/hyperlink" Target="https://en.wikipedia.org/wiki/Continents"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Era_(geology)" TargetMode="External"/><Relationship Id="rId3" Type="http://schemas.openxmlformats.org/officeDocument/2006/relationships/hyperlink" Target="https://en.wikipedia.org/wiki/Life" TargetMode="External"/><Relationship Id="rId7" Type="http://schemas.openxmlformats.org/officeDocument/2006/relationships/hyperlink" Target="https://en.wikipedia.org/wiki/Geologic_time_scale" TargetMode="External"/><Relationship Id="rId12" Type="http://schemas.openxmlformats.org/officeDocument/2006/relationships/hyperlink" Target="https://en.wikipedia.org/wiki/Proterozoic" TargetMode="External"/><Relationship Id="rId2" Type="http://schemas.openxmlformats.org/officeDocument/2006/relationships/hyperlink" Target="https://en.wikipedia.org/wiki/Eon_(geology)" TargetMode="External"/><Relationship Id="rId1" Type="http://schemas.openxmlformats.org/officeDocument/2006/relationships/slideLayout" Target="../slideLayouts/slideLayout2.xml"/><Relationship Id="rId6" Type="http://schemas.openxmlformats.org/officeDocument/2006/relationships/hyperlink" Target="https://en.wikipedia.org/wiki/Precambrian" TargetMode="External"/><Relationship Id="rId11" Type="http://schemas.openxmlformats.org/officeDocument/2006/relationships/hyperlink" Target="https://en.wikipedia.org/wiki/Neoproterozoic" TargetMode="External"/><Relationship Id="rId5" Type="http://schemas.openxmlformats.org/officeDocument/2006/relationships/hyperlink" Target="https://en.wikipedia.org/wiki/Coral" TargetMode="External"/><Relationship Id="rId10" Type="http://schemas.openxmlformats.org/officeDocument/2006/relationships/hyperlink" Target="https://en.wikipedia.org/wiki/Mesoproterozoic" TargetMode="External"/><Relationship Id="rId4" Type="http://schemas.openxmlformats.org/officeDocument/2006/relationships/hyperlink" Target="https://en.wikipedia.org/wiki/Trilobite" TargetMode="External"/><Relationship Id="rId9" Type="http://schemas.openxmlformats.org/officeDocument/2006/relationships/hyperlink" Target="https://en.wikipedia.org/wiki/Paleoproterozoi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662" y="500042"/>
            <a:ext cx="7929618" cy="4616648"/>
          </a:xfrm>
          <a:prstGeom prst="rect">
            <a:avLst/>
          </a:prstGeom>
          <a:noFill/>
        </p:spPr>
        <p:txBody>
          <a:bodyPr wrap="square" rtlCol="0">
            <a:spAutoFit/>
          </a:bodyPr>
          <a:lstStyle/>
          <a:p>
            <a:r>
              <a:rPr lang="en-US" sz="2400" b="1" dirty="0" smtClean="0">
                <a:solidFill>
                  <a:srgbClr val="002060"/>
                </a:solidFill>
              </a:rPr>
              <a:t>Super eon: </a:t>
            </a:r>
          </a:p>
          <a:p>
            <a:r>
              <a:rPr lang="en-IN" sz="2400" b="1" dirty="0" smtClean="0"/>
              <a:t>1.Precambirian.</a:t>
            </a:r>
          </a:p>
          <a:p>
            <a:r>
              <a:rPr lang="en-IN" sz="2400" b="1" dirty="0" smtClean="0"/>
              <a:t>2.cambirian.</a:t>
            </a:r>
            <a:endParaRPr lang="en-US" sz="2400" b="1" dirty="0" smtClean="0"/>
          </a:p>
          <a:p>
            <a:r>
              <a:rPr lang="en-US" sz="2400" b="1" dirty="0" smtClean="0">
                <a:solidFill>
                  <a:srgbClr val="FF0000"/>
                </a:solidFill>
              </a:rPr>
              <a:t>Precambrian</a:t>
            </a:r>
            <a:r>
              <a:rPr lang="en-US" sz="2400" b="1" dirty="0">
                <a:solidFill>
                  <a:srgbClr val="FF0000"/>
                </a:solidFill>
              </a:rPr>
              <a:t> </a:t>
            </a:r>
            <a:r>
              <a:rPr lang="en-US" sz="2400" b="1" dirty="0"/>
              <a:t>period of time extending from about 4.6 billion years ago (the point at which Earth began to form) to the beginning of the Cambrian Period, 541 million years </a:t>
            </a:r>
            <a:r>
              <a:rPr lang="en-US" sz="2400" b="1" dirty="0" smtClean="0"/>
              <a:t>ago</a:t>
            </a:r>
          </a:p>
          <a:p>
            <a:r>
              <a:rPr lang="en-US" sz="2400" b="1" dirty="0" smtClean="0"/>
              <a:t>.</a:t>
            </a:r>
          </a:p>
          <a:p>
            <a:r>
              <a:rPr lang="ta-IN" b="1" dirty="0" smtClean="0"/>
              <a:t>சூப்பர் ஈன்: </a:t>
            </a:r>
            <a:endParaRPr lang="en-IN" b="1" dirty="0" smtClean="0"/>
          </a:p>
          <a:p>
            <a:r>
              <a:rPr lang="ta-IN" b="1" dirty="0" smtClean="0"/>
              <a:t>1.பிரேகாம்பிரியன். </a:t>
            </a:r>
            <a:endParaRPr lang="en-IN" b="1" dirty="0" smtClean="0"/>
          </a:p>
          <a:p>
            <a:r>
              <a:rPr lang="ta-IN" b="1" dirty="0" smtClean="0"/>
              <a:t>2.காம்பிரியன். </a:t>
            </a:r>
            <a:endParaRPr lang="en-IN" b="1" dirty="0" smtClean="0"/>
          </a:p>
          <a:p>
            <a:r>
              <a:rPr lang="ta-IN" b="1" dirty="0" smtClean="0"/>
              <a:t>ப்ரீகாம்ப்ரியன், சுமார் 4.6 பில்லியன் ஆண்டுகளுக்கு முன்பு (பூமி உருவாகத் தொடங்கிய இடம்) 541 மில்லியன் ஆண்டுகளுக்கு முன்பு கேம்ப்ரியன் காலத்தின் ஆரம்பம் வரை நீண்டுள்ளது</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4546" y="357166"/>
            <a:ext cx="5429288" cy="861774"/>
          </a:xfrm>
          <a:prstGeom prst="rect">
            <a:avLst/>
          </a:prstGeom>
          <a:noFill/>
        </p:spPr>
        <p:txBody>
          <a:bodyPr wrap="square" rtlCol="0">
            <a:spAutoFit/>
          </a:bodyPr>
          <a:lstStyle/>
          <a:p>
            <a:r>
              <a:rPr lang="en-IN" sz="3200" b="1" dirty="0" err="1" smtClean="0">
                <a:solidFill>
                  <a:srgbClr val="002060"/>
                </a:solidFill>
              </a:rPr>
              <a:t>Precambirian</a:t>
            </a:r>
            <a:r>
              <a:rPr lang="en-IN" sz="3200" b="1" dirty="0" smtClean="0">
                <a:solidFill>
                  <a:srgbClr val="002060"/>
                </a:solidFill>
              </a:rPr>
              <a:t> eon</a:t>
            </a:r>
          </a:p>
          <a:p>
            <a:endParaRPr lang="en-US" dirty="0"/>
          </a:p>
        </p:txBody>
      </p:sp>
      <p:pic>
        <p:nvPicPr>
          <p:cNvPr id="10242" name="Picture 2" descr="The Precambrian Era - Facts and Pictures"/>
          <p:cNvPicPr>
            <a:picLocks noChangeAspect="1" noChangeArrowheads="1"/>
          </p:cNvPicPr>
          <p:nvPr/>
        </p:nvPicPr>
        <p:blipFill>
          <a:blip r:embed="rId2"/>
          <a:srcRect/>
          <a:stretch>
            <a:fillRect/>
          </a:stretch>
        </p:blipFill>
        <p:spPr bwMode="auto">
          <a:xfrm>
            <a:off x="285720" y="1713080"/>
            <a:ext cx="3857652" cy="4244937"/>
          </a:xfrm>
          <a:prstGeom prst="rect">
            <a:avLst/>
          </a:prstGeom>
          <a:noFill/>
        </p:spPr>
      </p:pic>
      <p:pic>
        <p:nvPicPr>
          <p:cNvPr id="10244" name="Picture 4" descr="Geologic Time Line Project | Sutori"/>
          <p:cNvPicPr>
            <a:picLocks noChangeAspect="1" noChangeArrowheads="1"/>
          </p:cNvPicPr>
          <p:nvPr/>
        </p:nvPicPr>
        <p:blipFill>
          <a:blip r:embed="rId3"/>
          <a:srcRect/>
          <a:stretch>
            <a:fillRect/>
          </a:stretch>
        </p:blipFill>
        <p:spPr bwMode="auto">
          <a:xfrm>
            <a:off x="4357686" y="1785926"/>
            <a:ext cx="4357719" cy="392909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71481"/>
            <a:ext cx="9001156" cy="5663089"/>
          </a:xfrm>
          <a:prstGeom prst="rect">
            <a:avLst/>
          </a:prstGeom>
          <a:noFill/>
        </p:spPr>
        <p:txBody>
          <a:bodyPr wrap="square" rtlCol="0">
            <a:spAutoFit/>
          </a:bodyPr>
          <a:lstStyle/>
          <a:p>
            <a:r>
              <a:rPr lang="en-IN" sz="2000" b="1" dirty="0" smtClean="0">
                <a:solidFill>
                  <a:srgbClr val="FF0000"/>
                </a:solidFill>
              </a:rPr>
              <a:t>1.Pre </a:t>
            </a:r>
            <a:r>
              <a:rPr lang="en-IN" sz="2000" b="1" dirty="0" err="1" smtClean="0">
                <a:solidFill>
                  <a:srgbClr val="FF0000"/>
                </a:solidFill>
              </a:rPr>
              <a:t>cambirian</a:t>
            </a:r>
            <a:r>
              <a:rPr lang="ta-IN" sz="2000" dirty="0" smtClean="0"/>
              <a:t> 1.பிரதி கம்பிரியன்</a:t>
            </a:r>
            <a:endParaRPr lang="en-IN" sz="2000" b="1" dirty="0" smtClean="0">
              <a:solidFill>
                <a:srgbClr val="FF0000"/>
              </a:solidFill>
            </a:endParaRPr>
          </a:p>
          <a:p>
            <a:r>
              <a:rPr lang="en-IN" sz="2000" b="1" dirty="0" err="1" smtClean="0">
                <a:solidFill>
                  <a:srgbClr val="FF0000"/>
                </a:solidFill>
              </a:rPr>
              <a:t>I.Hadean</a:t>
            </a:r>
            <a:r>
              <a:rPr lang="en-IN" sz="2000" b="1" dirty="0" smtClean="0">
                <a:solidFill>
                  <a:srgbClr val="FF0000"/>
                </a:solidFill>
              </a:rPr>
              <a:t>.</a:t>
            </a:r>
          </a:p>
          <a:p>
            <a:r>
              <a:rPr lang="en-US" sz="2000" dirty="0"/>
              <a:t>The </a:t>
            </a:r>
            <a:r>
              <a:rPr lang="en-US" sz="2000" b="1" dirty="0"/>
              <a:t>Hadean</a:t>
            </a:r>
            <a:r>
              <a:rPr lang="en-US" sz="2000" dirty="0"/>
              <a:t> </a:t>
            </a:r>
            <a:r>
              <a:rPr lang="en-US" sz="2000" dirty="0" smtClean="0"/>
              <a:t> </a:t>
            </a:r>
            <a:r>
              <a:rPr lang="en-US" sz="2000" dirty="0"/>
              <a:t>is a </a:t>
            </a:r>
            <a:r>
              <a:rPr lang="en-US" sz="2000" dirty="0">
                <a:hlinkClick r:id="rId2" tooltip="Eon (geology)"/>
              </a:rPr>
              <a:t>geologic eon</a:t>
            </a:r>
            <a:r>
              <a:rPr lang="en-US" sz="2000" dirty="0"/>
              <a:t> of the Earth pre-dating the </a:t>
            </a:r>
            <a:r>
              <a:rPr lang="en-US" sz="2000" dirty="0" err="1">
                <a:hlinkClick r:id="rId3" tooltip="Archean"/>
              </a:rPr>
              <a:t>Archean</a:t>
            </a:r>
            <a:r>
              <a:rPr lang="en-US" sz="2000" dirty="0"/>
              <a:t>. It began with the </a:t>
            </a:r>
            <a:r>
              <a:rPr lang="en-US" sz="2000" dirty="0">
                <a:hlinkClick r:id="rId4" tooltip="Formation of the Earth"/>
              </a:rPr>
              <a:t>formation of the Earth</a:t>
            </a:r>
            <a:r>
              <a:rPr lang="en-US" sz="2000" dirty="0"/>
              <a:t> about 4.6 billion years ago and ended, as defined by the </a:t>
            </a:r>
            <a:r>
              <a:rPr lang="en-US" sz="2000" dirty="0">
                <a:hlinkClick r:id="rId5" tooltip="International Commission on Stratigraphy"/>
              </a:rPr>
              <a:t>International Commission on </a:t>
            </a:r>
            <a:r>
              <a:rPr lang="en-US" sz="2000" dirty="0" err="1">
                <a:hlinkClick r:id="rId5" tooltip="International Commission on Stratigraphy"/>
              </a:rPr>
              <a:t>Stratigraphy</a:t>
            </a:r>
            <a:r>
              <a:rPr lang="en-US" sz="2000" dirty="0"/>
              <a:t> (ICS), 4 billion years ago.</a:t>
            </a:r>
            <a:r>
              <a:rPr lang="en-US" sz="2000" baseline="30000" dirty="0">
                <a:hlinkClick r:id="rId6"/>
              </a:rPr>
              <a:t>[1]</a:t>
            </a:r>
            <a:r>
              <a:rPr lang="en-US" sz="2000" dirty="0"/>
              <a:t> As of 2016, the ICS describes its status as "informal".</a:t>
            </a:r>
            <a:r>
              <a:rPr lang="en-US" sz="2000" baseline="30000" dirty="0">
                <a:hlinkClick r:id="rId6"/>
              </a:rPr>
              <a:t>[2]</a:t>
            </a:r>
            <a:r>
              <a:rPr lang="en-US" sz="2000" dirty="0"/>
              <a:t> </a:t>
            </a:r>
            <a:r>
              <a:rPr lang="en-US" sz="2000" dirty="0">
                <a:hlinkClick r:id="rId7" tooltip="Geologist"/>
              </a:rPr>
              <a:t>Geologist</a:t>
            </a:r>
            <a:r>
              <a:rPr lang="en-US" sz="2000" dirty="0"/>
              <a:t> </a:t>
            </a:r>
            <a:r>
              <a:rPr lang="en-US" sz="2000" dirty="0">
                <a:hlinkClick r:id="rId8" tooltip="Preston Cloud"/>
              </a:rPr>
              <a:t>Preston Cloud</a:t>
            </a:r>
            <a:r>
              <a:rPr lang="en-US" sz="2000" dirty="0"/>
              <a:t> coined the term in 1972, originally to label the period before the earliest-known </a:t>
            </a:r>
            <a:r>
              <a:rPr lang="en-US" sz="2000" dirty="0">
                <a:hlinkClick r:id="rId9" tooltip="Rock (geology)"/>
              </a:rPr>
              <a:t>rocks</a:t>
            </a:r>
            <a:r>
              <a:rPr lang="en-US" sz="2000" dirty="0"/>
              <a:t> on Earth</a:t>
            </a:r>
            <a:r>
              <a:rPr lang="en-US" sz="2000" dirty="0" smtClean="0"/>
              <a:t>.</a:t>
            </a:r>
          </a:p>
          <a:p>
            <a:endParaRPr lang="en-US" sz="2000" dirty="0" smtClean="0"/>
          </a:p>
          <a:p>
            <a:pPr marL="514350" indent="-514350">
              <a:buAutoNum type="romanUcPeriod"/>
            </a:pPr>
            <a:r>
              <a:rPr lang="ta-IN" sz="2000" dirty="0" smtClean="0"/>
              <a:t>ஹேடியன்</a:t>
            </a:r>
            <a:r>
              <a:rPr lang="ta-IN" sz="2000" dirty="0" smtClean="0"/>
              <a:t>. </a:t>
            </a:r>
            <a:endParaRPr lang="en-IN" sz="2000" dirty="0" smtClean="0"/>
          </a:p>
          <a:p>
            <a:pPr marL="514350" indent="-514350"/>
            <a:r>
              <a:rPr lang="ta-IN" dirty="0" smtClean="0"/>
              <a:t>ஹேடியன் என்பது பூமியின் புவியியல் ஈயான் ஆகும். இது சுமார் 4.6 பில்லியன் ஆண்டுகளுக்கு முன்பு பூமியின் உருவாக்கத்துடன் தொடங்கி 4 பில்லியன் ஆண்டுகளுக்கு முன்பு சர்வதேச ஸ்ட்ராடிகிராபி ஆணையம் (ஐசிஎஸ்) வரையறுக்கப்பட்டபடி முடிந்தது. [1] 2016 ஆம் ஆண்டு நிலவரப்படி, ஐசிஎஸ் அதன் நிலையை "முறைசாரா" என்று விவரிக்கிறது. [2] புவியியலாளர் பிரஸ்டன் கிளவுட் 1972 ஆம் ஆண்டில் இந்த வார்த்தையை உருவாக்கினார், முதலில் பூமியில் அறியப்பட்ட பாறைகளுக்கு முந்தைய காலத்தை முத்திரை குத்த வேண்டும்.</a:t>
            </a:r>
            <a:endParaRPr lang="en-IN" b="1" dirty="0" smtClean="0">
              <a:solidFill>
                <a:srgbClr val="FF0000"/>
              </a:solidFill>
            </a:endParaRPr>
          </a:p>
          <a:p>
            <a:r>
              <a:rPr lang="en-IN" sz="2000" b="1" dirty="0" smtClean="0">
                <a:solidFill>
                  <a:srgbClr val="FF0000"/>
                </a:solidFill>
              </a:rPr>
              <a:t>.</a:t>
            </a:r>
            <a:endParaRPr lang="en-US" sz="20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85000" lnSpcReduction="10000"/>
          </a:bodyPr>
          <a:lstStyle/>
          <a:p>
            <a:r>
              <a:rPr lang="en-IN" sz="2600" b="1" dirty="0" err="1" smtClean="0">
                <a:solidFill>
                  <a:srgbClr val="FF0000"/>
                </a:solidFill>
              </a:rPr>
              <a:t>II.Archean</a:t>
            </a:r>
            <a:r>
              <a:rPr lang="en-IN" sz="2600" b="1" dirty="0" smtClean="0">
                <a:solidFill>
                  <a:srgbClr val="FF0000"/>
                </a:solidFill>
              </a:rPr>
              <a:t>.</a:t>
            </a:r>
          </a:p>
          <a:p>
            <a:r>
              <a:rPr lang="en-US" sz="2600" dirty="0"/>
              <a:t>The </a:t>
            </a:r>
            <a:r>
              <a:rPr lang="en-US" sz="2600" b="1" dirty="0" err="1"/>
              <a:t>Archean</a:t>
            </a:r>
            <a:r>
              <a:rPr lang="en-US" sz="2600" dirty="0"/>
              <a:t> Eon </a:t>
            </a:r>
            <a:r>
              <a:rPr lang="en-US" sz="2600" dirty="0" smtClean="0"/>
              <a:t>, </a:t>
            </a:r>
            <a:r>
              <a:rPr lang="en-US" sz="2600" dirty="0"/>
              <a:t>also spelled </a:t>
            </a:r>
            <a:r>
              <a:rPr lang="en-US" sz="2600" b="1" dirty="0" err="1"/>
              <a:t>Archaean</a:t>
            </a:r>
            <a:r>
              <a:rPr lang="en-US" sz="2600" dirty="0"/>
              <a:t> or </a:t>
            </a:r>
            <a:r>
              <a:rPr lang="en-US" sz="2600" b="1" dirty="0" err="1"/>
              <a:t>Archæan</a:t>
            </a:r>
            <a:r>
              <a:rPr lang="en-US" sz="2600" dirty="0"/>
              <a:t>) is one of the four </a:t>
            </a:r>
            <a:r>
              <a:rPr lang="en-US" sz="2600" dirty="0">
                <a:hlinkClick r:id="rId2" tooltip="Geology"/>
              </a:rPr>
              <a:t>geologic</a:t>
            </a:r>
            <a:r>
              <a:rPr lang="en-US" sz="2600" dirty="0"/>
              <a:t> </a:t>
            </a:r>
            <a:r>
              <a:rPr lang="en-US" sz="2600" dirty="0">
                <a:hlinkClick r:id="rId3" tooltip="Eon (geology)"/>
              </a:rPr>
              <a:t>eons</a:t>
            </a:r>
            <a:r>
              <a:rPr lang="en-US" sz="2600" dirty="0"/>
              <a:t> of </a:t>
            </a:r>
            <a:r>
              <a:rPr lang="en-US" sz="2600" dirty="0">
                <a:hlinkClick r:id="rId4" tooltip="Earth"/>
              </a:rPr>
              <a:t>Earth's</a:t>
            </a:r>
            <a:r>
              <a:rPr lang="en-US" sz="2600" dirty="0"/>
              <a:t> history, occurring </a:t>
            </a:r>
            <a:r>
              <a:rPr lang="en-US" sz="2600" dirty="0">
                <a:hlinkClick r:id="rId5"/>
              </a:rPr>
              <a:t>4,000 to 2,500</a:t>
            </a:r>
            <a:r>
              <a:rPr lang="en-US" sz="2600" dirty="0"/>
              <a:t> </a:t>
            </a:r>
            <a:r>
              <a:rPr lang="en-US" sz="2600" dirty="0">
                <a:hlinkClick r:id="rId6" tooltip="Myr"/>
              </a:rPr>
              <a:t>million years ago</a:t>
            </a:r>
            <a:r>
              <a:rPr lang="en-US" sz="2600" dirty="0"/>
              <a:t> (4 to 2.5 </a:t>
            </a:r>
            <a:r>
              <a:rPr lang="en-US" sz="2600" dirty="0" err="1">
                <a:hlinkClick r:id="rId7" tooltip="Billion years"/>
              </a:rPr>
              <a:t>Gya</a:t>
            </a:r>
            <a:r>
              <a:rPr lang="en-US" sz="2600" dirty="0"/>
              <a:t>). During the </a:t>
            </a:r>
            <a:r>
              <a:rPr lang="en-US" sz="2600" dirty="0" err="1"/>
              <a:t>Archean</a:t>
            </a:r>
            <a:r>
              <a:rPr lang="en-US" sz="2600" dirty="0"/>
              <a:t>, the Earth's </a:t>
            </a:r>
            <a:r>
              <a:rPr lang="en-US" sz="2600" dirty="0">
                <a:hlinkClick r:id="rId8" tooltip="Crust (geology)"/>
              </a:rPr>
              <a:t>crust</a:t>
            </a:r>
            <a:r>
              <a:rPr lang="en-US" sz="2600" dirty="0"/>
              <a:t> had cooled enough to allow the formation of </a:t>
            </a:r>
            <a:r>
              <a:rPr lang="en-US" sz="2600" dirty="0">
                <a:hlinkClick r:id="rId9" tooltip="Continents"/>
              </a:rPr>
              <a:t>continents</a:t>
            </a:r>
            <a:r>
              <a:rPr lang="en-US" sz="2600" dirty="0"/>
              <a:t> and the </a:t>
            </a:r>
            <a:r>
              <a:rPr lang="en-US" sz="2600" dirty="0">
                <a:hlinkClick r:id="rId10" tooltip="Abiogenesis"/>
              </a:rPr>
              <a:t>beginning of life on Earth</a:t>
            </a:r>
            <a:r>
              <a:rPr lang="en-US" sz="2600" dirty="0" smtClean="0"/>
              <a:t>.</a:t>
            </a:r>
            <a:r>
              <a:rPr lang="en-US" sz="2800" dirty="0" smtClean="0"/>
              <a:t> </a:t>
            </a:r>
            <a:br>
              <a:rPr lang="en-US" sz="2800" dirty="0" smtClean="0"/>
            </a:br>
            <a:r>
              <a:rPr lang="en-US" sz="2800" dirty="0"/>
              <a:t>II. </a:t>
            </a:r>
            <a:r>
              <a:rPr lang="ta-IN" sz="2800" dirty="0"/>
              <a:t>அர்ச்சியன். </a:t>
            </a:r>
            <a:endParaRPr lang="en-IN" sz="2800" dirty="0" smtClean="0"/>
          </a:p>
          <a:p>
            <a:r>
              <a:rPr lang="ta-IN" sz="2800" dirty="0" smtClean="0"/>
              <a:t>அர்ச்சியன் </a:t>
            </a:r>
            <a:r>
              <a:rPr lang="ta-IN" sz="2800" dirty="0"/>
              <a:t>ஈயன், ஆர்க்கியன் அல்லது அர்ச்சியன் என்றும் உச்சரிக்கப்படுகிறது) இது பூமியின் வரலாற்றின் நான்கு புவியியல் ஈயான்களில் ஒன்றாகும், இது 4,000 முதல் 2,500 மில்லியன் ஆண்டுகளுக்கு முன்பு (4 முதல் 2.5 கயா) நிகழ்கிறது. அர்ச்சியனின் போது, ​​பூமியின் மேலோடு கண்டங்களை உருவாக்குவதற்கும் பூமியில் வாழ்வின் தொடக்கத்திற்கும் அனுமதிக்கும் அளவுக்கு குளிர்ந்துவிட்டது</a:t>
            </a:r>
            <a:r>
              <a:rPr lang="ta-IN" sz="2800" dirty="0" smtClean="0"/>
              <a:t>.</a:t>
            </a:r>
            <a:endParaRPr lang="en-IN" sz="2600" b="1" dirty="0" smtClean="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r>
              <a:rPr lang="en-IN" sz="2400" b="1" dirty="0" err="1" smtClean="0">
                <a:solidFill>
                  <a:srgbClr val="FF0000"/>
                </a:solidFill>
              </a:rPr>
              <a:t>III.Protorozoic</a:t>
            </a:r>
            <a:r>
              <a:rPr lang="en-IN" sz="2400" b="1" dirty="0" smtClean="0">
                <a:solidFill>
                  <a:srgbClr val="FF0000"/>
                </a:solidFill>
              </a:rPr>
              <a:t> era</a:t>
            </a:r>
            <a:endParaRPr lang="en-US" sz="2400" dirty="0" smtClean="0"/>
          </a:p>
          <a:p>
            <a:r>
              <a:rPr lang="en-US" sz="2400" dirty="0"/>
              <a:t>The </a:t>
            </a:r>
            <a:r>
              <a:rPr lang="en-US" sz="2400" b="1" dirty="0" err="1"/>
              <a:t>Proterozoic</a:t>
            </a:r>
            <a:r>
              <a:rPr lang="en-US" sz="2400" dirty="0"/>
              <a:t>  is a </a:t>
            </a:r>
            <a:r>
              <a:rPr lang="en-US" sz="2400" dirty="0">
                <a:hlinkClick r:id="rId2" tooltip="Eon (geology)"/>
              </a:rPr>
              <a:t>geological eon</a:t>
            </a:r>
            <a:r>
              <a:rPr lang="en-US" sz="2400" dirty="0"/>
              <a:t> spanning the time from the appearance of oxygen in Earth's atmosphere to just before the proliferation of complex </a:t>
            </a:r>
            <a:r>
              <a:rPr lang="en-US" sz="2400" dirty="0">
                <a:hlinkClick r:id="rId3" tooltip="Life"/>
              </a:rPr>
              <a:t>life</a:t>
            </a:r>
            <a:r>
              <a:rPr lang="en-US" sz="2400" dirty="0"/>
              <a:t> (such as </a:t>
            </a:r>
            <a:r>
              <a:rPr lang="en-US" sz="2400" dirty="0">
                <a:hlinkClick r:id="rId4" tooltip="Trilobite"/>
              </a:rPr>
              <a:t>trilobites</a:t>
            </a:r>
            <a:r>
              <a:rPr lang="en-US" sz="2400" dirty="0"/>
              <a:t> or </a:t>
            </a:r>
            <a:r>
              <a:rPr lang="en-US" sz="2400" dirty="0">
                <a:hlinkClick r:id="rId5" tooltip="Coral"/>
              </a:rPr>
              <a:t>corals</a:t>
            </a:r>
            <a:r>
              <a:rPr lang="en-US" sz="2400" dirty="0"/>
              <a:t>) on the Earth. </a:t>
            </a:r>
            <a:r>
              <a:rPr lang="en-US" sz="2400" dirty="0" smtClean="0"/>
              <a:t>It is </a:t>
            </a:r>
            <a:r>
              <a:rPr lang="en-US" sz="2400" dirty="0"/>
              <a:t>the most recent part of the </a:t>
            </a:r>
            <a:r>
              <a:rPr lang="en-US" sz="2400" dirty="0">
                <a:hlinkClick r:id="rId6" tooltip="Precambrian"/>
              </a:rPr>
              <a:t>Precambrian</a:t>
            </a:r>
            <a:r>
              <a:rPr lang="en-US" sz="2400" dirty="0"/>
              <a:t> "</a:t>
            </a:r>
            <a:r>
              <a:rPr lang="en-US" sz="2400" dirty="0" err="1"/>
              <a:t>supereon</a:t>
            </a:r>
            <a:r>
              <a:rPr lang="en-US" sz="2400" dirty="0"/>
              <a:t>." The </a:t>
            </a:r>
            <a:r>
              <a:rPr lang="en-US" sz="2400" dirty="0" err="1"/>
              <a:t>Proterozoic</a:t>
            </a:r>
            <a:r>
              <a:rPr lang="en-US" sz="2400" dirty="0"/>
              <a:t> is the longest eon of the Earth's </a:t>
            </a:r>
            <a:r>
              <a:rPr lang="en-US" sz="2400" dirty="0">
                <a:hlinkClick r:id="rId7" tooltip="Geologic time scale"/>
              </a:rPr>
              <a:t>geologic time scale</a:t>
            </a:r>
            <a:r>
              <a:rPr lang="en-US" sz="2400" dirty="0"/>
              <a:t> and it is subdivided into three geologic </a:t>
            </a:r>
            <a:r>
              <a:rPr lang="en-US" sz="2400" dirty="0">
                <a:hlinkClick r:id="rId8" tooltip="Era (geology)"/>
              </a:rPr>
              <a:t>eras</a:t>
            </a:r>
            <a:r>
              <a:rPr lang="en-US" sz="2400" dirty="0"/>
              <a:t> (from oldest to youngest): the </a:t>
            </a:r>
            <a:r>
              <a:rPr lang="en-US" sz="2400" dirty="0" err="1">
                <a:hlinkClick r:id="rId9" tooltip="Paleoproterozoic"/>
              </a:rPr>
              <a:t>Paleoproterozoic</a:t>
            </a:r>
            <a:r>
              <a:rPr lang="en-US" sz="2400" dirty="0"/>
              <a:t>, </a:t>
            </a:r>
            <a:r>
              <a:rPr lang="en-US" sz="2400" dirty="0" err="1">
                <a:hlinkClick r:id="rId10" tooltip="Mesoproterozoic"/>
              </a:rPr>
              <a:t>Mesoproterozoic</a:t>
            </a:r>
            <a:r>
              <a:rPr lang="en-US" sz="2400" dirty="0"/>
              <a:t>, and </a:t>
            </a:r>
            <a:r>
              <a:rPr lang="en-US" sz="2400" dirty="0" err="1">
                <a:hlinkClick r:id="rId11" tooltip="Neoproterozoic"/>
              </a:rPr>
              <a:t>Neoproterozoic</a:t>
            </a:r>
            <a:r>
              <a:rPr lang="en-US" sz="2400" dirty="0"/>
              <a:t>.</a:t>
            </a:r>
            <a:r>
              <a:rPr lang="en-US" sz="2400" baseline="30000" dirty="0">
                <a:hlinkClick r:id="rId12"/>
              </a:rPr>
              <a:t>[5]</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7158" y="428604"/>
            <a:ext cx="8429684" cy="6072230"/>
          </a:xfrm>
        </p:spPr>
        <p:txBody>
          <a:bodyPr>
            <a:normAutofit fontScale="85000" lnSpcReduction="20000"/>
          </a:bodyPr>
          <a:lstStyle/>
          <a:p>
            <a:pPr>
              <a:lnSpc>
                <a:spcPct val="120000"/>
              </a:lnSpc>
            </a:pPr>
            <a:r>
              <a:rPr lang="en-US" dirty="0"/>
              <a:t/>
            </a:r>
            <a:br>
              <a:rPr lang="en-US" dirty="0"/>
            </a:br>
            <a:r>
              <a:rPr lang="en-US" dirty="0"/>
              <a:t>III. </a:t>
            </a:r>
            <a:r>
              <a:rPr lang="ta-IN" sz="2600" dirty="0"/>
              <a:t>புரோட்டோரோசோயிக் </a:t>
            </a:r>
            <a:r>
              <a:rPr lang="ta-IN" sz="2600" dirty="0" smtClean="0"/>
              <a:t>சகாப்தம்</a:t>
            </a:r>
            <a:endParaRPr lang="en-IN" sz="2600" dirty="0" smtClean="0"/>
          </a:p>
          <a:p>
            <a:pPr>
              <a:lnSpc>
                <a:spcPct val="120000"/>
              </a:lnSpc>
            </a:pPr>
            <a:r>
              <a:rPr lang="ta-IN" sz="2600" dirty="0" smtClean="0"/>
              <a:t> </a:t>
            </a:r>
            <a:r>
              <a:rPr lang="ta-IN" sz="2600" dirty="0"/>
              <a:t>புரோட்டெரோசோயிக் என்பது பூமியின் வளிமண்டலத்தில் ஆக்ஸிஜனின் தோற்றத்திலிருந்து பூமியில் சிக்கலான உயிர்களின் (ட்ரைலோபைட்டுகள் அல்லது பவளப்பாறைகள் போன்றவை) பெருகுவதற்கு சற்று முன்பு வரை பரவியிருக்கும் ஒரு புவியியல் ஈயான் ஆகும். இது ப்ரீகாம்ப்ரியன் "சூப்பரியன்" இன் மிக சமீபத்திய பகுதியாகும். புரோட்டெரோசோயிக் என்பது பூமியின் புவியியல் நேர அளவின் மிக நீண்ட ஈயான் ஆகும், மேலும் இது மூன்று புவியியல் காலங்களாக (பழமையானது முதல் இளையது வரை) பிரிக்கப்பட்டுள்ளது: பேலியோபுரோடெரோசோயிக், மெசோபிரோடரோசோயிக் மற்றும் நியோபிரோடரோசோயிக். [5.</a:t>
            </a:r>
          </a:p>
          <a:p>
            <a:pPr>
              <a:lnSpc>
                <a:spcPct val="120000"/>
              </a:lnSpc>
            </a:pPr>
            <a:endParaRPr lang="en-US"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23</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subramaniyan sanmugam</dc:creator>
  <cp:lastModifiedBy>subramaniyan sanmugam</cp:lastModifiedBy>
  <cp:revision>5</cp:revision>
  <dcterms:created xsi:type="dcterms:W3CDTF">2020-09-12T08:21:28Z</dcterms:created>
  <dcterms:modified xsi:type="dcterms:W3CDTF">2020-09-12T09:04:04Z</dcterms:modified>
</cp:coreProperties>
</file>