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6" r:id="rId4"/>
    <p:sldId id="265" r:id="rId5"/>
    <p:sldId id="264" r:id="rId6"/>
    <p:sldId id="259" r:id="rId7"/>
    <p:sldId id="260" r:id="rId8"/>
    <p:sldId id="261" r:id="rId9"/>
    <p:sldId id="262" r:id="rId10"/>
    <p:sldId id="258" r:id="rId11"/>
    <p:sldId id="267" r:id="rId12"/>
    <p:sldId id="268"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C50C"/>
    <a:srgbClr val="1F2DA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2" autoAdjust="0"/>
    <p:restoredTop sz="94660"/>
  </p:normalViewPr>
  <p:slideViewPr>
    <p:cSldViewPr snapToGrid="0">
      <p:cViewPr varScale="1">
        <p:scale>
          <a:sx n="73" d="100"/>
          <a:sy n="73" d="100"/>
        </p:scale>
        <p:origin x="-57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12700" y="-3175"/>
            <a:ext cx="12204700" cy="6861175"/>
          </a:xfrm>
          <a:prstGeom prst="rect">
            <a:avLst/>
          </a:prstGeom>
          <a:noFill/>
          <a:ln w="9525">
            <a:noFill/>
          </a:ln>
        </p:spPr>
      </p:pic>
      <p:sp>
        <p:nvSpPr>
          <p:cNvPr id="2051" name="Rectangle 3"/>
          <p:cNvSpPr>
            <a:spLocks noGrp="1" noChangeArrowheads="1"/>
          </p:cNvSpPr>
          <p:nvPr>
            <p:ph type="ctrTitle"/>
          </p:nvPr>
        </p:nvSpPr>
        <p:spPr>
          <a:xfrm>
            <a:off x="2063751" y="1125538"/>
            <a:ext cx="9211733" cy="1082675"/>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2063751" y="2351088"/>
            <a:ext cx="9218083" cy="1752600"/>
          </a:xfrm>
        </p:spPr>
        <p:txBody>
          <a:bodyPr/>
          <a:lstStyle>
            <a:lvl1pPr marL="0" indent="0" algn="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pPr/>
              <a:t>8/19/2020</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3"/>
          <a:stretch>
            <a:fillRect/>
          </a:stretch>
        </p:blipFill>
        <p:spPr>
          <a:xfrm>
            <a:off x="0" y="0"/>
            <a:ext cx="12198351" cy="6861175"/>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pPr/>
              <a:t>8/19/2020</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53745" y="588010"/>
            <a:ext cx="10591165" cy="1076325"/>
          </a:xfrm>
          <a:prstGeom prst="rect">
            <a:avLst/>
          </a:prstGeom>
          <a:noFill/>
        </p:spPr>
        <p:txBody>
          <a:bodyPr wrap="square" rtlCol="0">
            <a:spAutoFit/>
          </a:bodyPr>
          <a:lstStyle/>
          <a:p>
            <a:pPr algn="ctr"/>
            <a:r>
              <a:rPr lang="en-IN" altLang="en-US" sz="3200" b="1">
                <a:ln w="12700">
                  <a:solidFill>
                    <a:schemeClr val="tx2">
                      <a:lumMod val="75000"/>
                    </a:schemeClr>
                  </a:solidFill>
                  <a:prstDash val="solid"/>
                </a:ln>
                <a:gradFill>
                  <a:gsLst>
                    <a:gs pos="0">
                      <a:srgbClr val="E30000"/>
                    </a:gs>
                    <a:gs pos="100000">
                      <a:srgbClr val="760303"/>
                    </a:gs>
                  </a:gsLst>
                  <a:lin scaled="0"/>
                </a:gradFill>
                <a:effectLst>
                  <a:glow rad="139700">
                    <a:schemeClr val="accent6">
                      <a:satMod val="175000"/>
                      <a:alpha val="40000"/>
                    </a:schemeClr>
                  </a:glow>
                  <a:outerShdw dist="38100" dir="2640000" algn="bl" rotWithShape="0">
                    <a:schemeClr val="tx2">
                      <a:lumMod val="75000"/>
                    </a:schemeClr>
                  </a:outerShdw>
                </a:effectLst>
                <a:latin typeface="Informal Roman" panose="030604020304060B0204" charset="0"/>
                <a:cs typeface="Informal Roman" panose="030604020304060B0204" charset="0"/>
              </a:rPr>
              <a:t>GOOG MORNING TO  ALL MY DEAR WONDERFUL STUDENTS</a:t>
            </a:r>
          </a:p>
          <a:p>
            <a:pPr algn="ctr"/>
            <a:r>
              <a:rPr lang="en-IN" altLang="en-US" sz="3200" b="1">
                <a:ln w="12700">
                  <a:solidFill>
                    <a:schemeClr val="tx2">
                      <a:lumMod val="75000"/>
                    </a:schemeClr>
                  </a:solidFill>
                  <a:prstDash val="solid"/>
                </a:ln>
                <a:gradFill>
                  <a:gsLst>
                    <a:gs pos="0">
                      <a:srgbClr val="E30000"/>
                    </a:gs>
                    <a:gs pos="100000">
                      <a:srgbClr val="760303"/>
                    </a:gs>
                  </a:gsLst>
                  <a:lin scaled="0"/>
                </a:gradFill>
                <a:effectLst>
                  <a:glow rad="139700">
                    <a:schemeClr val="accent6">
                      <a:satMod val="175000"/>
                      <a:alpha val="40000"/>
                    </a:schemeClr>
                  </a:glow>
                  <a:outerShdw dist="38100" dir="2640000" algn="bl" rotWithShape="0">
                    <a:schemeClr val="tx2">
                      <a:lumMod val="75000"/>
                    </a:schemeClr>
                  </a:outerShdw>
                </a:effectLst>
                <a:latin typeface="Informal Roman" panose="030604020304060B0204" charset="0"/>
                <a:cs typeface="Informal Roman" panose="030604020304060B0204" charset="0"/>
              </a:rPr>
              <a:t>HAVE A HAPPY MORNING </a:t>
            </a:r>
          </a:p>
        </p:txBody>
      </p:sp>
      <p:sp>
        <p:nvSpPr>
          <p:cNvPr id="5" name="Text Box 4"/>
          <p:cNvSpPr txBox="1"/>
          <p:nvPr/>
        </p:nvSpPr>
        <p:spPr>
          <a:xfrm>
            <a:off x="1446530" y="1850390"/>
            <a:ext cx="9805670" cy="2123658"/>
          </a:xfrm>
          <a:prstGeom prst="rect">
            <a:avLst/>
          </a:prstGeom>
          <a:noFill/>
        </p:spPr>
        <p:txBody>
          <a:bodyPr wrap="square" rtlCol="0">
            <a:spAutoFit/>
          </a:bodyPr>
          <a:lstStyle/>
          <a:p>
            <a:pPr algn="ctr"/>
            <a:r>
              <a:rPr lang="en-IN" altLang="en-US" sz="3600" b="1" dirty="0">
                <a:gradFill>
                  <a:gsLst>
                    <a:gs pos="0">
                      <a:srgbClr val="012D86"/>
                    </a:gs>
                    <a:gs pos="100000">
                      <a:srgbClr val="0E2557"/>
                    </a:gs>
                  </a:gsLst>
                  <a:lin scaled="0"/>
                </a:gradFill>
                <a:effectLst>
                  <a:glow rad="101600">
                    <a:schemeClr val="accent4">
                      <a:satMod val="175000"/>
                      <a:alpha val="40000"/>
                    </a:schemeClr>
                  </a:glow>
                  <a:outerShdw blurRad="50800" dist="38100" dir="5400000" algn="t" rotWithShape="0">
                    <a:prstClr val="black">
                      <a:alpha val="40000"/>
                    </a:prstClr>
                  </a:outerShdw>
                  <a:reflection blurRad="6350" stA="60000" endA="900" endPos="58000" dir="5400000" sy="-100000" algn="bl" rotWithShape="0"/>
                </a:effectLst>
                <a:latin typeface="Jokerman" panose="04090605060D06020702" charset="0"/>
                <a:cs typeface="Jokerman" panose="04090605060D06020702" charset="0"/>
              </a:rPr>
              <a:t>BIO-GEOGRAPHY: BASIC ECOLOGICAL PRINCIPLES </a:t>
            </a:r>
            <a:endParaRPr lang="en-IN" altLang="en-US" sz="3600" b="1" dirty="0" smtClean="0">
              <a:gradFill>
                <a:gsLst>
                  <a:gs pos="0">
                    <a:srgbClr val="012D86"/>
                  </a:gs>
                  <a:gs pos="100000">
                    <a:srgbClr val="0E2557"/>
                  </a:gs>
                </a:gsLst>
                <a:lin scaled="0"/>
              </a:gradFill>
              <a:effectLst>
                <a:glow rad="101600">
                  <a:schemeClr val="accent4">
                    <a:satMod val="175000"/>
                    <a:alpha val="40000"/>
                  </a:schemeClr>
                </a:glow>
                <a:outerShdw blurRad="50800" dist="38100" dir="5400000" algn="t" rotWithShape="0">
                  <a:prstClr val="black">
                    <a:alpha val="40000"/>
                  </a:prstClr>
                </a:outerShdw>
                <a:reflection blurRad="6350" stA="60000" endA="900" endPos="58000" dir="5400000" sy="-100000" algn="bl" rotWithShape="0"/>
              </a:effectLst>
              <a:latin typeface="Jokerman" panose="04090605060D06020702" charset="0"/>
              <a:cs typeface="Jokerman" panose="04090605060D06020702" charset="0"/>
            </a:endParaRPr>
          </a:p>
          <a:p>
            <a:pPr algn="ctr"/>
            <a:r>
              <a:rPr lang="en-IN" altLang="en-US" sz="3600" b="1" dirty="0" smtClean="0">
                <a:gradFill>
                  <a:gsLst>
                    <a:gs pos="0">
                      <a:srgbClr val="012D86"/>
                    </a:gs>
                    <a:gs pos="100000">
                      <a:srgbClr val="0E2557"/>
                    </a:gs>
                  </a:gsLst>
                  <a:lin scaled="0"/>
                </a:gradFill>
                <a:effectLst>
                  <a:glow rad="101600">
                    <a:schemeClr val="accent4">
                      <a:satMod val="175000"/>
                      <a:alpha val="40000"/>
                    </a:schemeClr>
                  </a:glow>
                  <a:outerShdw blurRad="50800" dist="38100" dir="5400000" algn="t" rotWithShape="0">
                    <a:prstClr val="black">
                      <a:alpha val="40000"/>
                    </a:prstClr>
                  </a:outerShdw>
                  <a:reflection blurRad="6350" stA="60000" endA="900" endPos="58000" dir="5400000" sy="-100000" algn="bl" rotWithShape="0"/>
                </a:effectLst>
                <a:latin typeface="Jokerman" panose="04090605060D06020702" charset="0"/>
                <a:cs typeface="Jokerman" panose="04090605060D06020702" charset="0"/>
              </a:rPr>
              <a:t>DAY ORDER:VI</a:t>
            </a:r>
            <a:endParaRPr lang="en-IN" altLang="en-US" sz="3600" b="1" dirty="0">
              <a:gradFill>
                <a:gsLst>
                  <a:gs pos="0">
                    <a:srgbClr val="012D86"/>
                  </a:gs>
                  <a:gs pos="100000">
                    <a:srgbClr val="0E2557"/>
                  </a:gs>
                </a:gsLst>
                <a:lin scaled="0"/>
              </a:gradFill>
              <a:effectLst>
                <a:glow rad="101600">
                  <a:schemeClr val="accent4">
                    <a:satMod val="175000"/>
                    <a:alpha val="40000"/>
                  </a:schemeClr>
                </a:glow>
                <a:outerShdw blurRad="50800" dist="38100" dir="5400000" algn="t" rotWithShape="0">
                  <a:prstClr val="black">
                    <a:alpha val="40000"/>
                  </a:prstClr>
                </a:outerShdw>
                <a:reflection blurRad="6350" stA="60000" endA="900" endPos="58000" dir="5400000" sy="-100000" algn="bl" rotWithShape="0"/>
              </a:effectLst>
              <a:latin typeface="Jokerman" panose="04090605060D06020702" charset="0"/>
              <a:cs typeface="Jokerman" panose="04090605060D06020702" charset="0"/>
            </a:endParaRPr>
          </a:p>
          <a:p>
            <a:pPr algn="ctr"/>
            <a:r>
              <a:rPr lang="en-IN" altLang="en-US" sz="2400" b="1" dirty="0" smtClean="0">
                <a:gradFill>
                  <a:gsLst>
                    <a:gs pos="0">
                      <a:srgbClr val="E30000"/>
                    </a:gs>
                    <a:gs pos="100000">
                      <a:srgbClr val="760303"/>
                    </a:gs>
                  </a:gsLst>
                  <a:lin scaled="0"/>
                </a:gradFill>
                <a:effectLst>
                  <a:glow rad="101600">
                    <a:schemeClr val="accent4">
                      <a:satMod val="175000"/>
                      <a:alpha val="40000"/>
                    </a:schemeClr>
                  </a:glow>
                  <a:outerShdw blurRad="50800" dist="38100" dir="5400000" algn="t" rotWithShape="0">
                    <a:prstClr val="black">
                      <a:alpha val="40000"/>
                    </a:prstClr>
                  </a:outerShdw>
                  <a:reflection blurRad="6350" stA="60000" endA="900" endPos="58000" dir="5400000" sy="-100000" algn="bl" rotWithShape="0"/>
                </a:effectLst>
                <a:latin typeface="Jokerman" panose="04090605060D06020702" charset="0"/>
                <a:cs typeface="Jokerman" panose="04090605060D06020702" charset="0"/>
              </a:rPr>
              <a:t>08/08/2020       </a:t>
            </a:r>
            <a:r>
              <a:rPr lang="en-IN" altLang="en-US" sz="2400" b="1" dirty="0">
                <a:gradFill>
                  <a:gsLst>
                    <a:gs pos="0">
                      <a:srgbClr val="E30000"/>
                    </a:gs>
                    <a:gs pos="100000">
                      <a:srgbClr val="760303"/>
                    </a:gs>
                  </a:gsLst>
                  <a:lin scaled="0"/>
                </a:gradFill>
                <a:effectLst>
                  <a:glow rad="101600">
                    <a:schemeClr val="accent4">
                      <a:satMod val="175000"/>
                      <a:alpha val="40000"/>
                    </a:schemeClr>
                  </a:glow>
                  <a:outerShdw blurRad="50800" dist="38100" dir="5400000" algn="t" rotWithShape="0">
                    <a:prstClr val="black">
                      <a:alpha val="40000"/>
                    </a:prstClr>
                  </a:outerShdw>
                  <a:reflection blurRad="6350" stA="60000" endA="900" endPos="58000" dir="5400000" sy="-100000" algn="bl" rotWithShape="0"/>
                </a:effectLst>
                <a:latin typeface="Jokerman" panose="04090605060D06020702" charset="0"/>
                <a:cs typeface="Jokerman" panose="04090605060D06020702" charset="0"/>
              </a:rPr>
              <a:t>9.30-10.30AM</a:t>
            </a:r>
          </a:p>
        </p:txBody>
      </p:sp>
      <p:sp>
        <p:nvSpPr>
          <p:cNvPr id="6" name="Text Box 5"/>
          <p:cNvSpPr txBox="1"/>
          <p:nvPr/>
        </p:nvSpPr>
        <p:spPr>
          <a:xfrm>
            <a:off x="5109845" y="4836795"/>
            <a:ext cx="6635115" cy="1198880"/>
          </a:xfrm>
          <a:prstGeom prst="rect">
            <a:avLst/>
          </a:prstGeom>
          <a:noFill/>
        </p:spPr>
        <p:txBody>
          <a:bodyPr wrap="square" rtlCol="0">
            <a:spAutoFit/>
          </a:bodyPr>
          <a:lstStyle/>
          <a:p>
            <a:pPr algn="ctr"/>
            <a:r>
              <a:rPr lang="en-IN" altLang="en-US" sz="2400" b="1">
                <a:solidFill>
                  <a:srgbClr val="1F2DA8"/>
                </a:solidFill>
                <a:effectLst>
                  <a:glow rad="101600">
                    <a:schemeClr val="accent3">
                      <a:satMod val="175000"/>
                      <a:alpha val="40000"/>
                    </a:schemeClr>
                  </a:glow>
                  <a:reflection blurRad="6350" stA="60000" endA="900" endPos="60000" dist="60007" dir="5400000" sy="-100000" algn="bl" rotWithShape="0"/>
                </a:effectLst>
                <a:latin typeface="Algerian" panose="04020705040A02060702" charset="0"/>
                <a:cs typeface="Algerian" panose="04020705040A02060702" charset="0"/>
              </a:rPr>
              <a:t>S.SASIKALA</a:t>
            </a:r>
          </a:p>
          <a:p>
            <a:pPr algn="ctr"/>
            <a:r>
              <a:rPr lang="en-IN" altLang="en-US" sz="2400" b="1">
                <a:solidFill>
                  <a:srgbClr val="1F2DA8"/>
                </a:solidFill>
                <a:effectLst>
                  <a:glow rad="101600">
                    <a:schemeClr val="accent3">
                      <a:satMod val="175000"/>
                      <a:alpha val="40000"/>
                    </a:schemeClr>
                  </a:glow>
                  <a:reflection blurRad="6350" stA="60000" endA="900" endPos="60000" dist="60007" dir="5400000" sy="-100000" algn="bl" rotWithShape="0"/>
                </a:effectLst>
                <a:latin typeface="Algerian" panose="04020705040A02060702" charset="0"/>
                <a:cs typeface="Algerian" panose="04020705040A02060702" charset="0"/>
              </a:rPr>
              <a:t>GUEST LECTURER IN GEOGRAPHY.</a:t>
            </a:r>
          </a:p>
          <a:p>
            <a:pPr algn="ctr"/>
            <a:r>
              <a:rPr lang="en-IN" altLang="en-US" sz="2400" b="1">
                <a:solidFill>
                  <a:srgbClr val="1F2DA8"/>
                </a:solidFill>
                <a:effectLst>
                  <a:glow rad="101600">
                    <a:schemeClr val="accent3">
                      <a:satMod val="175000"/>
                      <a:alpha val="40000"/>
                    </a:schemeClr>
                  </a:glow>
                  <a:reflection blurRad="6350" stA="60000" endA="900" endPos="60000" dist="60007" dir="5400000" sy="-100000" algn="bl" rotWithShape="0"/>
                </a:effectLst>
                <a:latin typeface="Algerian" panose="04020705040A02060702" charset="0"/>
                <a:cs typeface="Algerian" panose="04020705040A02060702" charset="0"/>
              </a:rPr>
              <a:t>GCW(A)K</a:t>
            </a:r>
          </a:p>
        </p:txBody>
      </p:sp>
      <p:sp>
        <p:nvSpPr>
          <p:cNvPr id="2" name="Text Box 1"/>
          <p:cNvSpPr txBox="1"/>
          <p:nvPr/>
        </p:nvSpPr>
        <p:spPr>
          <a:xfrm>
            <a:off x="1199515" y="4730750"/>
            <a:ext cx="2463165" cy="368300"/>
          </a:xfrm>
          <a:prstGeom prst="rect">
            <a:avLst/>
          </a:prstGeom>
          <a:noFill/>
        </p:spPr>
        <p:txBody>
          <a:bodyPr wrap="square" rtlCol="0">
            <a:spAutoFit/>
          </a:bodyPr>
          <a:lstStyle/>
          <a:p>
            <a:endParaRPr lang="en-US"/>
          </a:p>
        </p:txBody>
      </p:sp>
      <p:pic>
        <p:nvPicPr>
          <p:cNvPr id="3" name="Picture 2"/>
          <p:cNvPicPr>
            <a:picLocks noChangeAspect="1"/>
          </p:cNvPicPr>
          <p:nvPr/>
        </p:nvPicPr>
        <p:blipFill>
          <a:blip r:embed="rId2"/>
          <a:stretch>
            <a:fillRect/>
          </a:stretch>
        </p:blipFill>
        <p:spPr>
          <a:xfrm>
            <a:off x="-10795" y="4158950"/>
            <a:ext cx="4752612" cy="25637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83590" y="576580"/>
            <a:ext cx="10742295" cy="5077460"/>
          </a:xfrm>
          <a:prstGeom prst="rect">
            <a:avLst/>
          </a:prstGeom>
          <a:noFill/>
        </p:spPr>
        <p:txBody>
          <a:bodyPr wrap="square" rtlCol="0">
            <a:spAutoFit/>
          </a:bodyPr>
          <a:lstStyle/>
          <a:p>
            <a:r>
              <a:rPr lang="en-US"/>
              <a:t>         </a:t>
            </a:r>
            <a:r>
              <a:rPr lang="en-IN" alt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T</a:t>
            </a:r>
            <a:r>
              <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he </a:t>
            </a:r>
            <a:r>
              <a:rPr lang="en-IN" altLang="en-US" sz="3600" b="1">
                <a:solidFill>
                  <a:srgbClr val="FF0000"/>
                </a:solidFill>
                <a:latin typeface="Tw Cen MT Condensed Extra Bold" panose="020B0803020202020204" charset="0"/>
                <a:cs typeface="Tw Cen MT Condensed Extra Bold" panose="020B0803020202020204" charset="0"/>
              </a:rPr>
              <a:t>SEVEN</a:t>
            </a:r>
            <a:r>
              <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 ecological principles are </a:t>
            </a:r>
          </a:p>
          <a:p>
            <a:endPar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endParaRPr>
          </a:p>
          <a:p>
            <a:r>
              <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1) </a:t>
            </a:r>
            <a:r>
              <a:rPr lang="en-IN" alt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M</a:t>
            </a:r>
            <a:r>
              <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aintain diversity and redundancy, </a:t>
            </a:r>
          </a:p>
          <a:p>
            <a:r>
              <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2) </a:t>
            </a:r>
            <a:r>
              <a:rPr lang="en-IN" alt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M</a:t>
            </a:r>
            <a:r>
              <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anage connectivity, </a:t>
            </a:r>
          </a:p>
          <a:p>
            <a:r>
              <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3) </a:t>
            </a:r>
            <a:r>
              <a:rPr lang="en-IN" alt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M</a:t>
            </a:r>
            <a:r>
              <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anage slow variables and feedbacks</a:t>
            </a:r>
          </a:p>
          <a:p>
            <a:r>
              <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4) </a:t>
            </a:r>
            <a:r>
              <a:rPr lang="en-IN" alt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F</a:t>
            </a:r>
            <a:r>
              <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oster complex adaptive systems thinking, </a:t>
            </a:r>
          </a:p>
          <a:p>
            <a:r>
              <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5) </a:t>
            </a:r>
            <a:r>
              <a:rPr lang="en-IN" alt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E</a:t>
            </a:r>
            <a:r>
              <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ncourage learning, </a:t>
            </a:r>
          </a:p>
          <a:p>
            <a:r>
              <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6) </a:t>
            </a:r>
            <a:r>
              <a:rPr lang="en-IN" alt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B</a:t>
            </a:r>
            <a:r>
              <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roaden participation, and</a:t>
            </a:r>
          </a:p>
          <a:p>
            <a:r>
              <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7) </a:t>
            </a:r>
            <a:r>
              <a:rPr lang="en-IN" alt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P</a:t>
            </a:r>
            <a:r>
              <a:rPr lang="en-US" sz="3600" b="1">
                <a:gradFill>
                  <a:gsLst>
                    <a:gs pos="0">
                      <a:srgbClr val="012D86"/>
                    </a:gs>
                    <a:gs pos="100000">
                      <a:srgbClr val="0E2557"/>
                    </a:gs>
                  </a:gsLst>
                  <a:lin scaled="0"/>
                </a:gradFill>
                <a:latin typeface="Tw Cen MT Condensed Extra Bold" panose="020B0803020202020204" charset="0"/>
                <a:cs typeface="Tw Cen MT Condensed Extra Bold" panose="020B0803020202020204" charset="0"/>
              </a:rPr>
              <a:t>romote polycentric governance systems.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277620" y="1289685"/>
            <a:ext cx="9884410" cy="3169285"/>
          </a:xfrm>
          <a:prstGeom prst="rect">
            <a:avLst/>
          </a:prstGeom>
          <a:noFill/>
        </p:spPr>
        <p:txBody>
          <a:bodyPr wrap="square" rtlCol="0">
            <a:spAutoFit/>
          </a:bodyPr>
          <a:lstStyle/>
          <a:p>
            <a:pPr algn="ctr"/>
            <a:r>
              <a:rPr lang="en-IN" altLang="en-US" sz="4000" b="1">
                <a:ln/>
                <a:solidFill>
                  <a:schemeClr val="accent1"/>
                </a:solidFill>
                <a:effectLst>
                  <a:glow rad="139700">
                    <a:schemeClr val="accent2">
                      <a:satMod val="175000"/>
                      <a:alpha val="40000"/>
                    </a:schemeClr>
                  </a:glow>
                  <a:outerShdw blurRad="63500" sx="102000" sy="102000" algn="ctr" rotWithShape="0">
                    <a:prstClr val="black">
                      <a:alpha val="40000"/>
                    </a:prstClr>
                  </a:outerShdw>
                  <a:reflection blurRad="6350" stA="60000" endA="900" endPos="58000" dir="5400000" sy="-100000" algn="bl" rotWithShape="0"/>
                </a:effectLst>
                <a:latin typeface="Goudy Stout" panose="0202090407030B020401" charset="0"/>
                <a:cs typeface="Goudy Stout" panose="0202090407030B020401" charset="0"/>
              </a:rPr>
              <a:t>SAVE OUR EARTH SAVE OUR ECOSYSTEM</a:t>
            </a:r>
          </a:p>
          <a:p>
            <a:pPr algn="ctr"/>
            <a:endParaRPr lang="en-IN" altLang="en-US" sz="4000" b="1">
              <a:ln/>
              <a:solidFill>
                <a:schemeClr val="accent1"/>
              </a:solidFill>
              <a:effectLst>
                <a:glow rad="139700">
                  <a:schemeClr val="accent2">
                    <a:satMod val="175000"/>
                    <a:alpha val="40000"/>
                  </a:schemeClr>
                </a:glow>
                <a:outerShdw blurRad="63500" sx="102000" sy="102000" algn="ctr" rotWithShape="0">
                  <a:prstClr val="black">
                    <a:alpha val="40000"/>
                  </a:prstClr>
                </a:outerShdw>
                <a:reflection blurRad="6350" stA="60000" endA="900" endPos="58000" dir="5400000" sy="-100000" algn="bl" rotWithShape="0"/>
              </a:effectLst>
              <a:latin typeface="Goudy Stout" panose="0202090407030B020401" charset="0"/>
              <a:cs typeface="Goudy Stout" panose="0202090407030B020401" charset="0"/>
            </a:endParaRPr>
          </a:p>
          <a:p>
            <a:pPr algn="ctr"/>
            <a:r>
              <a:rPr lang="en-IN" altLang="en-US" sz="4000" b="1">
                <a:ln/>
                <a:solidFill>
                  <a:srgbClr val="C00000"/>
                </a:solidFill>
                <a:effectLst>
                  <a:glow rad="139700">
                    <a:schemeClr val="accent2">
                      <a:satMod val="175000"/>
                      <a:alpha val="40000"/>
                    </a:schemeClr>
                  </a:glow>
                  <a:outerShdw blurRad="63500" sx="102000" sy="102000" algn="ctr" rotWithShape="0">
                    <a:prstClr val="black">
                      <a:alpha val="40000"/>
                    </a:prstClr>
                  </a:outerShdw>
                  <a:reflection blurRad="6350" stA="60000" endA="900" endPos="58000" dir="5400000" sy="-100000" algn="bl" rotWithShape="0"/>
                </a:effectLst>
                <a:latin typeface="Goudy Stout" panose="0202090407030B020401" charset="0"/>
                <a:cs typeface="Goudy Stout" panose="0202090407030B020401" charset="0"/>
              </a:rPr>
              <a:t>THANKS TO ALL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49070" y="1174750"/>
            <a:ext cx="9293225" cy="4953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49070" y="1174750"/>
            <a:ext cx="9293225" cy="4953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49070" y="1174750"/>
            <a:ext cx="9293225" cy="4953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709295" y="136525"/>
            <a:ext cx="10241280" cy="2245360"/>
          </a:xfrm>
          <a:prstGeom prst="rect">
            <a:avLst/>
          </a:prstGeom>
          <a:noFill/>
        </p:spPr>
        <p:txBody>
          <a:bodyPr wrap="square" rtlCol="0">
            <a:spAutoFit/>
          </a:bodyPr>
          <a:lstStyle/>
          <a:p>
            <a:r>
              <a:rPr lang="en-US" sz="2800" b="1">
                <a:solidFill>
                  <a:srgbClr val="C00000"/>
                </a:solidFill>
                <a:latin typeface="Algerian" panose="04020705040A02060702" charset="0"/>
                <a:cs typeface="Algerian" panose="04020705040A02060702" charset="0"/>
              </a:rPr>
              <a:t>Ecology is the study of how organisms interact with one another and with their physical environment.</a:t>
            </a:r>
            <a:r>
              <a:rPr lang="en-US" sz="2800" b="1">
                <a:solidFill>
                  <a:srgbClr val="22C50C"/>
                </a:solidFill>
                <a:latin typeface="Algerian" panose="04020705040A02060702" charset="0"/>
                <a:cs typeface="Algerian" panose="04020705040A02060702" charset="0"/>
              </a:rPr>
              <a:t> The distribution and abundance of organisms on Earth is shaped by both biotic, living-organism-related, and abiotic, nonliving or physical, factors.</a:t>
            </a:r>
          </a:p>
        </p:txBody>
      </p:sp>
      <p:sp>
        <p:nvSpPr>
          <p:cNvPr id="6" name="Text Box 5"/>
          <p:cNvSpPr txBox="1"/>
          <p:nvPr/>
        </p:nvSpPr>
        <p:spPr>
          <a:xfrm>
            <a:off x="3262630" y="3435985"/>
            <a:ext cx="6711950" cy="368300"/>
          </a:xfrm>
          <a:prstGeom prst="rect">
            <a:avLst/>
          </a:prstGeom>
          <a:noFill/>
        </p:spPr>
        <p:txBody>
          <a:bodyPr wrap="square" rtlCol="0">
            <a:spAutoFit/>
          </a:bodyPr>
          <a:lstStyle/>
          <a:p>
            <a:endParaRPr lang="en-US"/>
          </a:p>
        </p:txBody>
      </p:sp>
      <p:sp>
        <p:nvSpPr>
          <p:cNvPr id="3" name="Text Box 2"/>
          <p:cNvSpPr txBox="1"/>
          <p:nvPr/>
        </p:nvSpPr>
        <p:spPr>
          <a:xfrm>
            <a:off x="2805430" y="3639185"/>
            <a:ext cx="7125335" cy="368300"/>
          </a:xfrm>
          <a:prstGeom prst="rect">
            <a:avLst/>
          </a:prstGeom>
          <a:noFill/>
        </p:spPr>
        <p:txBody>
          <a:bodyPr wrap="square" rtlCol="0">
            <a:spAutoFit/>
          </a:bodyPr>
          <a:lstStyle/>
          <a:p>
            <a:endParaRPr lang="en-US"/>
          </a:p>
        </p:txBody>
      </p:sp>
      <p:pic>
        <p:nvPicPr>
          <p:cNvPr id="4" name="Content Placeholder 3"/>
          <p:cNvPicPr>
            <a:picLocks noGrp="1" noChangeAspect="1"/>
          </p:cNvPicPr>
          <p:nvPr>
            <p:ph idx="1"/>
          </p:nvPr>
        </p:nvPicPr>
        <p:blipFill>
          <a:blip r:embed="rId2"/>
          <a:stretch>
            <a:fillRect/>
          </a:stretch>
        </p:blipFill>
        <p:spPr>
          <a:xfrm>
            <a:off x="1871980" y="2381885"/>
            <a:ext cx="7916545" cy="43065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10055" y="200025"/>
            <a:ext cx="9066530" cy="65220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80490" y="913765"/>
            <a:ext cx="8094345" cy="58705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069975" y="2192020"/>
            <a:ext cx="9209405" cy="38004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120775" y="1214120"/>
            <a:ext cx="8047990" cy="55162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870710" y="905510"/>
            <a:ext cx="7623810" cy="59258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38175" y="70485"/>
            <a:ext cx="10849610" cy="7170420"/>
          </a:xfrm>
          <a:prstGeom prst="rect">
            <a:avLst/>
          </a:prstGeom>
          <a:noFill/>
        </p:spPr>
        <p:txBody>
          <a:bodyPr wrap="square" rtlCol="0">
            <a:spAutoFit/>
          </a:bodyPr>
          <a:lstStyle/>
          <a:p>
            <a:pPr>
              <a:lnSpc>
                <a:spcPct val="100000"/>
              </a:lnSpc>
            </a:pPr>
            <a:endParaRPr lang="en-US" sz="2400"/>
          </a:p>
          <a:p>
            <a:pPr algn="ctr">
              <a:lnSpc>
                <a:spcPct val="100000"/>
              </a:lnSpc>
            </a:pPr>
            <a:r>
              <a:rPr lang="en-US" sz="2800">
                <a:solidFill>
                  <a:srgbClr val="FF0000"/>
                </a:solidFill>
              </a:rPr>
              <a:t>Importance of Ecology</a:t>
            </a:r>
          </a:p>
          <a:p>
            <a:pPr>
              <a:lnSpc>
                <a:spcPct val="100000"/>
              </a:lnSpc>
            </a:pPr>
            <a:r>
              <a:rPr lang="en-US" sz="2400" b="1">
                <a:solidFill>
                  <a:schemeClr val="accent1">
                    <a:lumMod val="50000"/>
                  </a:schemeClr>
                </a:solidFill>
              </a:rPr>
              <a:t>The following reasons explain the importance of ecology:</a:t>
            </a:r>
          </a:p>
          <a:p>
            <a:pPr>
              <a:lnSpc>
                <a:spcPct val="100000"/>
              </a:lnSpc>
            </a:pPr>
            <a:r>
              <a:rPr lang="en-US" sz="2400" b="1">
                <a:gradFill>
                  <a:gsLst>
                    <a:gs pos="0">
                      <a:srgbClr val="FE4444"/>
                    </a:gs>
                    <a:gs pos="100000">
                      <a:srgbClr val="832B2B"/>
                    </a:gs>
                  </a:gsLst>
                  <a:lin scaled="0"/>
                </a:gradFill>
              </a:rPr>
              <a:t>Conservation of Environment</a:t>
            </a:r>
          </a:p>
          <a:p>
            <a:pPr>
              <a:lnSpc>
                <a:spcPct val="100000"/>
              </a:lnSpc>
            </a:pPr>
            <a:r>
              <a:rPr lang="en-US" sz="2400" b="1">
                <a:solidFill>
                  <a:schemeClr val="accent1">
                    <a:lumMod val="50000"/>
                  </a:schemeClr>
                </a:solidFill>
              </a:rPr>
              <a:t>Ecology helps us to understand how our actions affect the environment. It shows the individuals the extent of damage we cause to the environment.</a:t>
            </a:r>
          </a:p>
          <a:p>
            <a:pPr>
              <a:lnSpc>
                <a:spcPct val="100000"/>
              </a:lnSpc>
            </a:pPr>
            <a:r>
              <a:rPr lang="en-US" sz="2400" b="1">
                <a:solidFill>
                  <a:schemeClr val="accent1">
                    <a:lumMod val="50000"/>
                  </a:schemeClr>
                </a:solidFill>
              </a:rPr>
              <a:t>Lack of understanding of ecology has led to the degradation of land and the environment. It has also led to the extinction and endangerment of certain species. For eg., dinosaurs, white shark, mammoths, etc. Thus, the study of the environment and organisms helps us to protect them from any damage and danger.</a:t>
            </a:r>
          </a:p>
          <a:p>
            <a:pPr>
              <a:lnSpc>
                <a:spcPct val="100000"/>
              </a:lnSpc>
            </a:pPr>
            <a:r>
              <a:rPr lang="en-US" sz="2400" b="1">
                <a:gradFill>
                  <a:gsLst>
                    <a:gs pos="0">
                      <a:srgbClr val="FE4444"/>
                    </a:gs>
                    <a:gs pos="100000">
                      <a:srgbClr val="832B2B"/>
                    </a:gs>
                  </a:gsLst>
                  <a:lin scaled="0"/>
                </a:gradFill>
              </a:rPr>
              <a:t>Resource Allocation</a:t>
            </a:r>
            <a:endParaRPr lang="en-US" sz="2400" b="1">
              <a:solidFill>
                <a:schemeClr val="accent1">
                  <a:lumMod val="50000"/>
                </a:schemeClr>
              </a:solidFill>
            </a:endParaRPr>
          </a:p>
          <a:p>
            <a:pPr>
              <a:lnSpc>
                <a:spcPct val="100000"/>
              </a:lnSpc>
            </a:pPr>
            <a:r>
              <a:rPr lang="en-US" sz="2400" b="1">
                <a:solidFill>
                  <a:schemeClr val="accent1">
                    <a:lumMod val="50000"/>
                  </a:schemeClr>
                </a:solidFill>
              </a:rPr>
              <a:t>With the knowledge of ecology, we are able to know which resources are necessary for the survival of different organisms. Lack of ecological knowledge has led to scarcity and deprivation of these resources, leading to competition.</a:t>
            </a:r>
          </a:p>
          <a:p>
            <a:pPr>
              <a:lnSpc>
                <a:spcPct val="100000"/>
              </a:lnSpc>
            </a:pPr>
            <a:endParaRPr lang="en-US" sz="2400" b="1">
              <a:solidFill>
                <a:schemeClr val="accent1">
                  <a:lumMod val="50000"/>
                </a:schemeClr>
              </a:solidFill>
            </a:endParaRPr>
          </a:p>
          <a:p>
            <a:endParaRPr lang="en-US" sz="2400" b="1">
              <a:solidFill>
                <a:schemeClr val="accent1">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31520" y="380365"/>
            <a:ext cx="10180955" cy="5692775"/>
          </a:xfrm>
          <a:prstGeom prst="rect">
            <a:avLst/>
          </a:prstGeom>
          <a:noFill/>
        </p:spPr>
        <p:txBody>
          <a:bodyPr wrap="square" rtlCol="0">
            <a:spAutoFit/>
          </a:bodyPr>
          <a:lstStyle/>
          <a:p>
            <a:r>
              <a:rPr lang="en-US" sz="2800" b="1">
                <a:gradFill>
                  <a:gsLst>
                    <a:gs pos="0">
                      <a:srgbClr val="FE4444"/>
                    </a:gs>
                    <a:gs pos="100000">
                      <a:srgbClr val="832B2B"/>
                    </a:gs>
                  </a:gsLst>
                  <a:lin scaled="0"/>
                </a:gradFill>
                <a:sym typeface="+mn-ea"/>
              </a:rPr>
              <a:t>Energy Conservation</a:t>
            </a:r>
            <a:endParaRPr lang="en-US" sz="2800" b="1">
              <a:gradFill>
                <a:gsLst>
                  <a:gs pos="0">
                    <a:srgbClr val="FE4444"/>
                  </a:gs>
                  <a:gs pos="100000">
                    <a:srgbClr val="832B2B"/>
                  </a:gs>
                </a:gsLst>
                <a:lin scaled="0"/>
              </a:gradFill>
            </a:endParaRPr>
          </a:p>
          <a:p>
            <a:r>
              <a:rPr lang="en-US" sz="2800" b="1">
                <a:solidFill>
                  <a:schemeClr val="accent1">
                    <a:lumMod val="50000"/>
                  </a:schemeClr>
                </a:solidFill>
                <a:sym typeface="+mn-ea"/>
              </a:rPr>
              <a:t>All organisms require energy for their growth and development. Lack of ecological understanding leads to the over-exploitation of energy resources such as light, nutrition, and radiation, leading to its depletion.</a:t>
            </a:r>
            <a:endParaRPr lang="en-US" sz="2800" b="1">
              <a:solidFill>
                <a:schemeClr val="accent1">
                  <a:lumMod val="50000"/>
                </a:schemeClr>
              </a:solidFill>
            </a:endParaRPr>
          </a:p>
          <a:p>
            <a:endParaRPr lang="en-US" sz="2800" b="1">
              <a:solidFill>
                <a:schemeClr val="accent1">
                  <a:lumMod val="50000"/>
                </a:schemeClr>
              </a:solidFill>
            </a:endParaRPr>
          </a:p>
          <a:p>
            <a:r>
              <a:rPr lang="en-US" sz="2800" b="1">
                <a:solidFill>
                  <a:schemeClr val="accent1">
                    <a:lumMod val="50000"/>
                  </a:schemeClr>
                </a:solidFill>
                <a:sym typeface="+mn-ea"/>
              </a:rPr>
              <a:t>Proper knowledge of ecological requirements prevents the unnecessary wastage of energy resources, thereby, conserving energy for future purposes.</a:t>
            </a:r>
            <a:endParaRPr lang="en-US" sz="2800" b="1">
              <a:solidFill>
                <a:schemeClr val="accent1">
                  <a:lumMod val="50000"/>
                </a:schemeClr>
              </a:solidFill>
            </a:endParaRPr>
          </a:p>
          <a:p>
            <a:endParaRPr lang="en-US" sz="2800" b="1">
              <a:solidFill>
                <a:schemeClr val="accent1">
                  <a:lumMod val="50000"/>
                </a:schemeClr>
              </a:solidFill>
            </a:endParaRPr>
          </a:p>
          <a:p>
            <a:r>
              <a:rPr lang="en-US" sz="2800" b="1">
                <a:gradFill>
                  <a:gsLst>
                    <a:gs pos="0">
                      <a:srgbClr val="FE4444"/>
                    </a:gs>
                    <a:gs pos="100000">
                      <a:srgbClr val="832B2B"/>
                    </a:gs>
                  </a:gsLst>
                  <a:lin scaled="0"/>
                </a:gradFill>
                <a:sym typeface="+mn-ea"/>
              </a:rPr>
              <a:t>Eco-Friendliness</a:t>
            </a:r>
            <a:endParaRPr lang="en-US" sz="2800" b="1">
              <a:gradFill>
                <a:gsLst>
                  <a:gs pos="0">
                    <a:srgbClr val="FE4444"/>
                  </a:gs>
                  <a:gs pos="100000">
                    <a:srgbClr val="832B2B"/>
                  </a:gs>
                </a:gsLst>
                <a:lin scaled="0"/>
              </a:gradFill>
            </a:endParaRPr>
          </a:p>
          <a:p>
            <a:r>
              <a:rPr lang="en-US" sz="2800" b="1">
                <a:solidFill>
                  <a:schemeClr val="accent1">
                    <a:lumMod val="50000"/>
                  </a:schemeClr>
                </a:solidFill>
                <a:sym typeface="+mn-ea"/>
              </a:rPr>
              <a:t>Ecology encourages harmonious living within the species and the adoption of a lifestyle that protects the ecology of life.</a:t>
            </a:r>
          </a:p>
        </p:txBody>
      </p:sp>
    </p:spTree>
  </p:cSld>
  <p:clrMapOvr>
    <a:masterClrMapping/>
  </p:clrMapOvr>
</p:sld>
</file>

<file path=ppt/theme/theme1.xml><?xml version="1.0" encoding="utf-8"?>
<a:theme xmlns:a="http://schemas.openxmlformats.org/drawingml/2006/main" name="Data Pie Charts">
  <a:themeElements>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Data Pie Chart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Data Pie Char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ta Pie Char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ta Pie Char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ta Pie Char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ta Pie Char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ta Pie Char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ta Pie Char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ta Pie Char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ta Pie Char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ta Pie Char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ta Pie Char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ta Pie Char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361</Words>
  <Application>WPS Presentation</Application>
  <PresentationFormat>Custom</PresentationFormat>
  <Paragraphs>36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Data Pie Charts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subramaniyan sanmugam</cp:lastModifiedBy>
  <cp:revision>22</cp:revision>
  <dcterms:created xsi:type="dcterms:W3CDTF">2020-08-07T23:04:00Z</dcterms:created>
  <dcterms:modified xsi:type="dcterms:W3CDTF">2020-08-19T11:06:51Z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