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302" r:id="rId2"/>
    <p:sldId id="310" r:id="rId3"/>
    <p:sldId id="311" r:id="rId4"/>
    <p:sldId id="313" r:id="rId5"/>
    <p:sldId id="315" r:id="rId6"/>
    <p:sldId id="314" r:id="rId7"/>
    <p:sldId id="317" r:id="rId8"/>
    <p:sldId id="318" r:id="rId9"/>
    <p:sldId id="27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8BC"/>
    <a:srgbClr val="1509B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7" d="100"/>
          <a:sy n="87" d="100"/>
        </p:scale>
        <p:origin x="-876"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8117B19-6ED6-4B77-B26C-7AC2D3E50CE9}" type="datetimeFigureOut">
              <a:rPr lang="en-US" smtClean="0"/>
              <a:pPr/>
              <a:t>11/1/2020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C576D3E-66FB-41CA-8206-60B4652844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17B19-6ED6-4B77-B26C-7AC2D3E50CE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17B19-6ED6-4B77-B26C-7AC2D3E50CE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117B19-6ED6-4B77-B26C-7AC2D3E50CE9}" type="datetimeFigureOut">
              <a:rPr lang="en-US" smtClean="0"/>
              <a:pPr/>
              <a:t>11/1/2020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C576D3E-66FB-41CA-8206-60B4652844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8117B19-6ED6-4B77-B26C-7AC2D3E50CE9}" type="datetimeFigureOut">
              <a:rPr lang="en-US" smtClean="0"/>
              <a:pPr/>
              <a:t>11/1/2020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C576D3E-66FB-41CA-8206-60B4652844F1}"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8117B19-6ED6-4B77-B26C-7AC2D3E50CE9}" type="datetimeFigureOut">
              <a:rPr lang="en-US" smtClean="0"/>
              <a:pPr/>
              <a:t>11/1/2020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8117B19-6ED6-4B77-B26C-7AC2D3E50CE9}"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C576D3E-66FB-41CA-8206-60B4652844F1}"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8117B19-6ED6-4B77-B26C-7AC2D3E50CE9}" type="datetimeFigureOut">
              <a:rPr lang="en-US" smtClean="0"/>
              <a:pPr/>
              <a:t>11/1/2020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117B19-6ED6-4B77-B26C-7AC2D3E50CE9}" type="datetimeFigureOut">
              <a:rPr lang="en-US" smtClean="0"/>
              <a:pPr/>
              <a:t>11/1/2020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117B19-6ED6-4B77-B26C-7AC2D3E50CE9}" type="datetimeFigureOut">
              <a:rPr lang="en-US" smtClean="0"/>
              <a:pPr/>
              <a:t>11/1/2020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8117B19-6ED6-4B77-B26C-7AC2D3E50CE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C576D3E-66FB-41CA-8206-60B4652844F1}"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8117B19-6ED6-4B77-B26C-7AC2D3E50CE9}" type="datetimeFigureOut">
              <a:rPr lang="en-US" smtClean="0"/>
              <a:pPr/>
              <a:t>11/1/2020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C576D3E-66FB-41CA-8206-60B4652844F1}"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Typography_(cartography)" TargetMode="External"/><Relationship Id="rId3" Type="http://schemas.openxmlformats.org/officeDocument/2006/relationships/hyperlink" Target="https://en.wikipedia.org/wiki/Cartographic_generalization" TargetMode="External"/><Relationship Id="rId7" Type="http://schemas.openxmlformats.org/officeDocument/2006/relationships/hyperlink" Target="https://en.wikipedia.org/wiki/Visual_hierarchy" TargetMode="External"/><Relationship Id="rId2" Type="http://schemas.openxmlformats.org/officeDocument/2006/relationships/hyperlink" Target="https://en.wikipedia.org/wiki/Map_projections" TargetMode="External"/><Relationship Id="rId1" Type="http://schemas.openxmlformats.org/officeDocument/2006/relationships/slideLayout" Target="../slideLayouts/slideLayout2.xml"/><Relationship Id="rId6" Type="http://schemas.openxmlformats.org/officeDocument/2006/relationships/hyperlink" Target="https://en.wikipedia.org/wiki/Gestalt_psychology" TargetMode="External"/><Relationship Id="rId11" Type="http://schemas.openxmlformats.org/officeDocument/2006/relationships/hyperlink" Target="https://en.wikipedia.org/wiki/Thematic_map" TargetMode="External"/><Relationship Id="rId5" Type="http://schemas.openxmlformats.org/officeDocument/2006/relationships/hyperlink" Target="https://en.wikipedia.org/wiki/Visual_variable" TargetMode="External"/><Relationship Id="rId10" Type="http://schemas.openxmlformats.org/officeDocument/2006/relationships/hyperlink" Target="https://en.wikipedia.org/wiki/Graphic_design" TargetMode="External"/><Relationship Id="rId4" Type="http://schemas.openxmlformats.org/officeDocument/2006/relationships/hyperlink" Target="https://en.wikipedia.org/wiki/Map_symbol" TargetMode="External"/><Relationship Id="rId9" Type="http://schemas.openxmlformats.org/officeDocument/2006/relationships/hyperlink" Target="https://en.wikipedia.org/wiki/Page_layout_(cartography)"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endParaRPr lang="en-IN" i="1" dirty="0" smtClean="0">
              <a:solidFill>
                <a:srgbClr val="1509B7"/>
              </a:solidFill>
              <a:latin typeface="Algerian" pitchFamily="82" charset="0"/>
            </a:endParaRPr>
          </a:p>
          <a:p>
            <a:pPr algn="ctr">
              <a:buNone/>
            </a:pPr>
            <a:r>
              <a:rPr lang="en-IN" i="1" dirty="0" smtClean="0">
                <a:solidFill>
                  <a:srgbClr val="1509B7"/>
                </a:solidFill>
                <a:latin typeface="Algerian" pitchFamily="82" charset="0"/>
              </a:rPr>
              <a:t>cartography</a:t>
            </a:r>
            <a:r>
              <a:rPr lang="en-IN" i="1" dirty="0" smtClean="0">
                <a:solidFill>
                  <a:srgbClr val="C00000"/>
                </a:solidFill>
                <a:latin typeface="Algerian" pitchFamily="82" charset="0"/>
              </a:rPr>
              <a:t/>
            </a:r>
            <a:br>
              <a:rPr lang="en-IN" i="1" dirty="0" smtClean="0">
                <a:solidFill>
                  <a:srgbClr val="C00000"/>
                </a:solidFill>
                <a:latin typeface="Algerian" pitchFamily="82" charset="0"/>
              </a:rPr>
            </a:br>
            <a:endParaRPr lang="en-IN" i="1" dirty="0" smtClean="0">
              <a:solidFill>
                <a:srgbClr val="C00000"/>
              </a:solidFill>
              <a:latin typeface="Algerian" pitchFamily="82" charset="0"/>
            </a:endParaRPr>
          </a:p>
          <a:p>
            <a:pPr algn="ctr">
              <a:buNone/>
            </a:pPr>
            <a:r>
              <a:rPr lang="en-IN" sz="2400" i="1" dirty="0" smtClean="0">
                <a:solidFill>
                  <a:srgbClr val="E218BC"/>
                </a:solidFill>
                <a:latin typeface="Algerian" pitchFamily="82" charset="0"/>
              </a:rPr>
              <a:t>      </a:t>
            </a:r>
            <a:r>
              <a:rPr lang="en-IN" sz="2400" i="1" dirty="0" smtClean="0">
                <a:solidFill>
                  <a:srgbClr val="E218BC"/>
                </a:solidFill>
                <a:latin typeface="Algerian" pitchFamily="82" charset="0"/>
              </a:rPr>
              <a:t>I </a:t>
            </a:r>
            <a:r>
              <a:rPr lang="en-IN" sz="2400" i="1" dirty="0" err="1" smtClean="0">
                <a:solidFill>
                  <a:srgbClr val="E218BC"/>
                </a:solidFill>
                <a:latin typeface="Algerian" pitchFamily="82" charset="0"/>
              </a:rPr>
              <a:t>m</a:t>
            </a:r>
            <a:r>
              <a:rPr lang="en-IN" sz="2400" i="1" dirty="0" err="1" smtClean="0">
                <a:solidFill>
                  <a:srgbClr val="E218BC"/>
                </a:solidFill>
                <a:latin typeface="Algerian" pitchFamily="82" charset="0"/>
              </a:rPr>
              <a:t>.Sc</a:t>
            </a:r>
            <a:r>
              <a:rPr lang="en-IN" sz="2400" i="1" dirty="0" smtClean="0">
                <a:solidFill>
                  <a:srgbClr val="E218BC"/>
                </a:solidFill>
                <a:latin typeface="Algerian" pitchFamily="82" charset="0"/>
              </a:rPr>
              <a:t>  </a:t>
            </a:r>
            <a:r>
              <a:rPr lang="en-IN" sz="2400" i="1" dirty="0" smtClean="0">
                <a:solidFill>
                  <a:srgbClr val="E218BC"/>
                </a:solidFill>
                <a:latin typeface="Algerian" pitchFamily="82" charset="0"/>
              </a:rPr>
              <a:t>Geography</a:t>
            </a:r>
            <a:br>
              <a:rPr lang="en-IN" sz="2400" i="1" dirty="0" smtClean="0">
                <a:solidFill>
                  <a:srgbClr val="E218BC"/>
                </a:solidFill>
                <a:latin typeface="Algerian" pitchFamily="82" charset="0"/>
              </a:rPr>
            </a:br>
            <a:r>
              <a:rPr lang="en-IN" sz="2400" i="1" dirty="0" smtClean="0">
                <a:solidFill>
                  <a:srgbClr val="E218BC"/>
                </a:solidFill>
                <a:latin typeface="Algerian" pitchFamily="82" charset="0"/>
              </a:rPr>
              <a:t>date : 02/11/2020</a:t>
            </a:r>
            <a:br>
              <a:rPr lang="en-IN" sz="2400" i="1" dirty="0" smtClean="0">
                <a:solidFill>
                  <a:srgbClr val="E218BC"/>
                </a:solidFill>
                <a:latin typeface="Algerian" pitchFamily="82" charset="0"/>
              </a:rPr>
            </a:br>
            <a:r>
              <a:rPr lang="en-IN" sz="2400" i="1" dirty="0" smtClean="0">
                <a:solidFill>
                  <a:srgbClr val="E218BC"/>
                </a:solidFill>
                <a:latin typeface="Algerian" pitchFamily="82" charset="0"/>
              </a:rPr>
              <a:t>time : 1.30  to  2.30</a:t>
            </a:r>
          </a:p>
          <a:p>
            <a:pPr algn="ctr">
              <a:buNone/>
            </a:pPr>
            <a:endParaRPr lang="en-IN" sz="2400" i="1" dirty="0" smtClean="0">
              <a:solidFill>
                <a:srgbClr val="E218BC"/>
              </a:solidFill>
              <a:latin typeface="Algerian" pitchFamily="82" charset="0"/>
            </a:endParaRPr>
          </a:p>
          <a:p>
            <a:pPr algn="ctr">
              <a:buNone/>
            </a:pPr>
            <a:r>
              <a:rPr lang="en-IN" i="1" dirty="0" smtClean="0">
                <a:solidFill>
                  <a:srgbClr val="C00000"/>
                </a:solidFill>
                <a:latin typeface="Algerian" pitchFamily="82" charset="0"/>
              </a:rPr>
              <a:t>Topic : cartography introduction</a:t>
            </a:r>
          </a:p>
          <a:p>
            <a:pPr algn="ctr">
              <a:buNone/>
            </a:pPr>
            <a:endParaRPr lang="en-IN" sz="3100" i="1" dirty="0" smtClean="0">
              <a:solidFill>
                <a:srgbClr val="1509B7"/>
              </a:solidFill>
              <a:latin typeface="Algerian" pitchFamily="82" charset="0"/>
            </a:endParaRPr>
          </a:p>
          <a:p>
            <a:pPr algn="ctr">
              <a:buNone/>
            </a:pPr>
            <a:r>
              <a:rPr lang="en-IN" sz="2400" i="1" dirty="0" err="1" smtClean="0">
                <a:solidFill>
                  <a:srgbClr val="1509B7"/>
                </a:solidFill>
                <a:latin typeface="Algerian" pitchFamily="82" charset="0"/>
              </a:rPr>
              <a:t>Dr.K.Indhira</a:t>
            </a:r>
            <a:r>
              <a:rPr lang="en-IN" sz="2400" i="1" dirty="0" smtClean="0">
                <a:solidFill>
                  <a:srgbClr val="1509B7"/>
                </a:solidFill>
                <a:latin typeface="Algerian" pitchFamily="82" charset="0"/>
              </a:rPr>
              <a:t>  </a:t>
            </a:r>
            <a:r>
              <a:rPr lang="en-IN" sz="2400" i="1" dirty="0" err="1" smtClean="0">
                <a:solidFill>
                  <a:srgbClr val="1509B7"/>
                </a:solidFill>
                <a:latin typeface="Algerian" pitchFamily="82" charset="0"/>
              </a:rPr>
              <a:t>m.sc.,ph.d</a:t>
            </a:r>
            <a:r>
              <a:rPr lang="en-IN" sz="2400" i="1" dirty="0" smtClean="0">
                <a:solidFill>
                  <a:srgbClr val="1509B7"/>
                </a:solidFill>
                <a:latin typeface="Algerian" pitchFamily="82" charset="0"/>
              </a:rPr>
              <a:t>.,</a:t>
            </a:r>
            <a:r>
              <a:rPr lang="en-IN" sz="2400" i="1" dirty="0" smtClean="0">
                <a:solidFill>
                  <a:srgbClr val="1509B7"/>
                </a:solidFill>
                <a:latin typeface="Algerian" pitchFamily="82" charset="0"/>
              </a:rPr>
              <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guest  Lecturer</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department of geography</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government college for women (a)</a:t>
            </a:r>
            <a:br>
              <a:rPr lang="en-IN" sz="2400" i="1" dirty="0" smtClean="0">
                <a:solidFill>
                  <a:srgbClr val="1509B7"/>
                </a:solidFill>
                <a:latin typeface="Algerian" pitchFamily="82" charset="0"/>
              </a:rPr>
            </a:br>
            <a:r>
              <a:rPr lang="en-IN" sz="2400" i="1" dirty="0" err="1" smtClean="0">
                <a:solidFill>
                  <a:srgbClr val="1509B7"/>
                </a:solidFill>
                <a:latin typeface="Algerian" pitchFamily="82" charset="0"/>
              </a:rPr>
              <a:t>kumbakonam</a:t>
            </a:r>
            <a:r>
              <a:rPr lang="en-IN" sz="2400" i="1" dirty="0" smtClean="0">
                <a:solidFill>
                  <a:srgbClr val="1509B7"/>
                </a:solidFill>
                <a:latin typeface="Algerian" pitchFamily="82" charset="0"/>
              </a:rPr>
              <a:t> </a:t>
            </a:r>
            <a:r>
              <a:rPr lang="en-IN" sz="6000" i="1" dirty="0" smtClean="0">
                <a:solidFill>
                  <a:srgbClr val="C00000"/>
                </a:solidFill>
                <a:latin typeface="Algerian" pitchFamily="82" charset="0"/>
              </a:rPr>
              <a:t/>
            </a:r>
            <a:br>
              <a:rPr lang="en-IN" sz="6000" i="1" dirty="0" smtClean="0">
                <a:solidFill>
                  <a:srgbClr val="C00000"/>
                </a:solidFill>
                <a:latin typeface="Algerian" pitchFamily="82" charset="0"/>
              </a:rPr>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4290"/>
            <a:ext cx="8686800" cy="6429420"/>
          </a:xfrm>
        </p:spPr>
        <p:txBody>
          <a:bodyPr>
            <a:normAutofit/>
          </a:bodyPr>
          <a:lstStyle/>
          <a:p>
            <a:pPr algn="ctr">
              <a:buNone/>
            </a:pPr>
            <a:r>
              <a:rPr lang="en-IN" sz="2400" b="1" dirty="0" smtClean="0">
                <a:solidFill>
                  <a:srgbClr val="FF0000"/>
                </a:solidFill>
                <a:latin typeface="Arial" pitchFamily="34" charset="0"/>
                <a:cs typeface="Arial" pitchFamily="34" charset="0"/>
              </a:rPr>
              <a:t>Cartography Definition</a:t>
            </a:r>
            <a:endParaRPr lang="en-US" sz="2400" b="1" dirty="0" smtClean="0">
              <a:solidFill>
                <a:srgbClr val="FF0000"/>
              </a:solidFill>
              <a:latin typeface="Arial" pitchFamily="34" charset="0"/>
              <a:cs typeface="Arial" pitchFamily="34" charset="0"/>
            </a:endParaRPr>
          </a:p>
          <a:p>
            <a:pPr>
              <a:buNone/>
            </a:pPr>
            <a:endParaRPr lang="en-US" b="1" dirty="0" smtClean="0"/>
          </a:p>
          <a:p>
            <a:pPr algn="just">
              <a:lnSpc>
                <a:spcPct val="150000"/>
              </a:lnSpc>
              <a:spcBef>
                <a:spcPts val="0"/>
              </a:spcBef>
            </a:pPr>
            <a:r>
              <a:rPr lang="en-US" sz="1800" b="1" dirty="0" smtClean="0"/>
              <a:t>Cartography</a:t>
            </a:r>
            <a:r>
              <a:rPr lang="en-US" sz="1800" dirty="0" smtClean="0"/>
              <a:t> or mapmaking is the study and practice of making maps. Map making involves the application of both scientific and artistic elements, combining graphic talents and </a:t>
            </a:r>
            <a:r>
              <a:rPr lang="en-US" sz="1800" dirty="0" err="1" smtClean="0"/>
              <a:t>specialised</a:t>
            </a:r>
            <a:r>
              <a:rPr lang="en-US" sz="1800" dirty="0" smtClean="0"/>
              <a:t> knowledge of compilation and design principles with available techniques for product generation.</a:t>
            </a:r>
          </a:p>
          <a:p>
            <a:pPr algn="just">
              <a:lnSpc>
                <a:spcPct val="150000"/>
              </a:lnSpc>
              <a:spcBef>
                <a:spcPts val="0"/>
              </a:spcBef>
              <a:buNone/>
            </a:pPr>
            <a:endParaRPr lang="en-US" sz="1800" dirty="0" smtClean="0"/>
          </a:p>
          <a:p>
            <a:pPr>
              <a:buNone/>
            </a:pPr>
            <a:r>
              <a:rPr lang="ta-IN" sz="1800" dirty="0" smtClean="0"/>
              <a:t/>
            </a:r>
            <a:br>
              <a:rPr lang="ta-IN" sz="1800" dirty="0" smtClean="0"/>
            </a:br>
            <a:endParaRPr lang="ta-IN" sz="17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28604"/>
            <a:ext cx="8686800" cy="5651521"/>
          </a:xfrm>
        </p:spPr>
        <p:txBody>
          <a:bodyPr>
            <a:normAutofit/>
          </a:bodyPr>
          <a:lstStyle/>
          <a:p>
            <a:pPr algn="just">
              <a:lnSpc>
                <a:spcPct val="150000"/>
              </a:lnSpc>
              <a:spcBef>
                <a:spcPts val="0"/>
              </a:spcBef>
            </a:pPr>
            <a:endParaRPr lang="en-IN" sz="1600" dirty="0" smtClean="0"/>
          </a:p>
          <a:p>
            <a:pPr algn="just">
              <a:lnSpc>
                <a:spcPct val="150000"/>
              </a:lnSpc>
              <a:spcBef>
                <a:spcPts val="0"/>
              </a:spcBef>
            </a:pPr>
            <a:endParaRPr lang="en-IN" sz="1600" dirty="0" smtClean="0"/>
          </a:p>
          <a:p>
            <a:pPr algn="just">
              <a:lnSpc>
                <a:spcPct val="150000"/>
              </a:lnSpc>
              <a:spcBef>
                <a:spcPts val="0"/>
              </a:spcBef>
            </a:pPr>
            <a:endParaRPr lang="en-IN" sz="1800" dirty="0" smtClean="0">
              <a:latin typeface="Arial" pitchFamily="34" charset="0"/>
              <a:cs typeface="Arial" pitchFamily="34" charset="0"/>
            </a:endParaRPr>
          </a:p>
          <a:p>
            <a:pPr algn="just">
              <a:lnSpc>
                <a:spcPct val="150000"/>
              </a:lnSpc>
              <a:spcBef>
                <a:spcPts val="0"/>
              </a:spcBef>
            </a:pPr>
            <a:r>
              <a:rPr lang="en-US" sz="1800" dirty="0" smtClean="0">
                <a:latin typeface="Arial" pitchFamily="34" charset="0"/>
                <a:cs typeface="Arial" pitchFamily="34" charset="0"/>
              </a:rPr>
              <a:t>Mapmaking, mapping. </a:t>
            </a:r>
            <a:r>
              <a:rPr lang="en-US" sz="1800" b="1" dirty="0" smtClean="0">
                <a:latin typeface="Arial" pitchFamily="34" charset="0"/>
                <a:cs typeface="Arial" pitchFamily="34" charset="0"/>
              </a:rPr>
              <a:t>Cartography</a:t>
            </a:r>
            <a:r>
              <a:rPr lang="en-US" sz="1800" dirty="0" smtClean="0">
                <a:latin typeface="Arial" pitchFamily="34" charset="0"/>
                <a:cs typeface="Arial" pitchFamily="34" charset="0"/>
              </a:rPr>
              <a:t>, the art and science of graphically representing a </a:t>
            </a:r>
            <a:r>
              <a:rPr lang="en-US" sz="1800" b="1" dirty="0" smtClean="0">
                <a:latin typeface="Arial" pitchFamily="34" charset="0"/>
                <a:cs typeface="Arial" pitchFamily="34" charset="0"/>
              </a:rPr>
              <a:t>geographical</a:t>
            </a:r>
            <a:r>
              <a:rPr lang="en-US" sz="1800" dirty="0" smtClean="0">
                <a:latin typeface="Arial" pitchFamily="34" charset="0"/>
                <a:cs typeface="Arial" pitchFamily="34" charset="0"/>
              </a:rPr>
              <a:t> area, usually on a flat surface such as a map or chart. It may involve the superimposition of political, cultural, or other </a:t>
            </a:r>
            <a:r>
              <a:rPr lang="en-US" sz="1800" dirty="0" smtClean="0">
                <a:latin typeface="Arial" pitchFamily="34" charset="0"/>
                <a:cs typeface="Arial" pitchFamily="34" charset="0"/>
              </a:rPr>
              <a:t>non geographical </a:t>
            </a:r>
            <a:r>
              <a:rPr lang="en-US" sz="1800" dirty="0" smtClean="0">
                <a:latin typeface="Arial" pitchFamily="34" charset="0"/>
                <a:cs typeface="Arial" pitchFamily="34" charset="0"/>
              </a:rPr>
              <a:t>divisions onto the representation of a </a:t>
            </a:r>
            <a:r>
              <a:rPr lang="en-US" sz="1800" b="1" dirty="0" smtClean="0">
                <a:latin typeface="Arial" pitchFamily="34" charset="0"/>
                <a:cs typeface="Arial" pitchFamily="34" charset="0"/>
              </a:rPr>
              <a:t>geographical</a:t>
            </a:r>
            <a:r>
              <a:rPr lang="en-US" sz="1800" dirty="0" smtClean="0">
                <a:latin typeface="Arial" pitchFamily="34" charset="0"/>
                <a:cs typeface="Arial" pitchFamily="34" charset="0"/>
              </a:rPr>
              <a:t> area.</a:t>
            </a:r>
          </a:p>
          <a:p>
            <a:pPr algn="just">
              <a:lnSpc>
                <a:spcPct val="150000"/>
              </a:lnSpc>
              <a:spcBef>
                <a:spcPts val="0"/>
              </a:spcBef>
            </a:pPr>
            <a:endParaRPr lang="en-US" sz="1600" dirty="0" smtClean="0"/>
          </a:p>
          <a:p>
            <a:pPr algn="just">
              <a:lnSpc>
                <a:spcPct val="150000"/>
              </a:lnSpc>
              <a:spcBef>
                <a:spcPts val="0"/>
              </a:spcBef>
              <a:buNone/>
            </a:pPr>
            <a:r>
              <a:rPr lang="en-IN" sz="1600" dirty="0" smtClean="0"/>
              <a:t>	</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00042"/>
            <a:ext cx="8686800" cy="6357958"/>
          </a:xfrm>
        </p:spPr>
        <p:txBody>
          <a:bodyPr>
            <a:normAutofit/>
          </a:bodyPr>
          <a:lstStyle/>
          <a:p>
            <a:pPr>
              <a:buNone/>
            </a:pPr>
            <a:r>
              <a:rPr lang="en-US" dirty="0" smtClean="0"/>
              <a:t> characteristics of cartography</a:t>
            </a:r>
          </a:p>
          <a:p>
            <a:pPr algn="just">
              <a:lnSpc>
                <a:spcPct val="150000"/>
              </a:lnSpc>
              <a:spcBef>
                <a:spcPts val="0"/>
              </a:spcBef>
            </a:pPr>
            <a:r>
              <a:rPr lang="en-US" sz="1800" dirty="0" smtClean="0">
                <a:latin typeface="Arial" pitchFamily="34" charset="0"/>
                <a:cs typeface="Arial" pitchFamily="34" charset="0"/>
              </a:rPr>
              <a:t>The achievement of </a:t>
            </a:r>
            <a:r>
              <a:rPr lang="en-US" sz="1800" b="1" dirty="0" smtClean="0">
                <a:latin typeface="Arial" pitchFamily="34" charset="0"/>
                <a:cs typeface="Arial" pitchFamily="34" charset="0"/>
              </a:rPr>
              <a:t>cartographic</a:t>
            </a:r>
            <a:r>
              <a:rPr lang="en-US" sz="1800" dirty="0" smtClean="0">
                <a:latin typeface="Arial" pitchFamily="34" charset="0"/>
                <a:cs typeface="Arial" pitchFamily="34" charset="0"/>
              </a:rPr>
              <a:t> understanding has, as a prerequisite, the understanding of the </a:t>
            </a:r>
            <a:r>
              <a:rPr lang="en-US" sz="1800" b="1" dirty="0" smtClean="0">
                <a:latin typeface="Arial" pitchFamily="34" charset="0"/>
                <a:cs typeface="Arial" pitchFamily="34" charset="0"/>
              </a:rPr>
              <a:t>basic characteristics</a:t>
            </a:r>
            <a:r>
              <a:rPr lang="en-US" sz="1800" dirty="0" smtClean="0">
                <a:latin typeface="Arial" pitchFamily="34" charset="0"/>
                <a:cs typeface="Arial" pitchFamily="34" charset="0"/>
              </a:rPr>
              <a:t> of maps. Scale, map projections, generalization, and symbolization are common to every map and are considered as </a:t>
            </a:r>
            <a:r>
              <a:rPr lang="en-US" sz="1800" b="1" dirty="0" smtClean="0">
                <a:latin typeface="Arial" pitchFamily="34" charset="0"/>
                <a:cs typeface="Arial" pitchFamily="34" charset="0"/>
              </a:rPr>
              <a:t>basic characteristics</a:t>
            </a:r>
            <a:r>
              <a:rPr lang="en-US" sz="1800" dirty="0" smtClean="0">
                <a:latin typeface="Arial" pitchFamily="34" charset="0"/>
                <a:cs typeface="Arial" pitchFamily="34" charset="0"/>
              </a:rPr>
              <a:t> of maps.</a:t>
            </a:r>
          </a:p>
          <a:p>
            <a:pPr algn="just">
              <a:lnSpc>
                <a:spcPct val="150000"/>
              </a:lnSpc>
              <a:spcBef>
                <a:spcPts val="0"/>
              </a:spcBef>
            </a:pPr>
            <a:endParaRPr lang="en-US" sz="1800" dirty="0" smtClean="0">
              <a:latin typeface="Arial" pitchFamily="34" charset="0"/>
              <a:cs typeface="Arial" pitchFamily="34" charset="0"/>
            </a:endParaRPr>
          </a:p>
          <a:p>
            <a:pPr algn="just">
              <a:lnSpc>
                <a:spcPct val="150000"/>
              </a:lnSpc>
              <a:spcBef>
                <a:spcPts val="0"/>
              </a:spcBef>
              <a:buNone/>
            </a:pPr>
            <a:r>
              <a:rPr lang="en-IN" sz="1800" dirty="0" smtClean="0"/>
              <a:t>   </a:t>
            </a:r>
            <a:r>
              <a:rPr lang="ta-IN" sz="1800" dirty="0" smtClean="0"/>
              <a:t> </a:t>
            </a:r>
            <a:endParaRPr lang="en-US" sz="16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spcBef>
                <a:spcPts val="0"/>
              </a:spcBef>
              <a:buNone/>
            </a:pPr>
            <a:r>
              <a:rPr lang="en-US" sz="1700" dirty="0" smtClean="0">
                <a:latin typeface="Arial" pitchFamily="34" charset="0"/>
                <a:cs typeface="Arial" pitchFamily="34" charset="0"/>
              </a:rPr>
              <a:t>Function of cartography</a:t>
            </a:r>
          </a:p>
          <a:p>
            <a:pPr algn="just">
              <a:lnSpc>
                <a:spcPct val="150000"/>
              </a:lnSpc>
              <a:spcBef>
                <a:spcPts val="0"/>
              </a:spcBef>
              <a:buNone/>
            </a:pPr>
            <a:endParaRPr lang="en-US" sz="1700" dirty="0" smtClean="0">
              <a:latin typeface="Arial" pitchFamily="34" charset="0"/>
              <a:cs typeface="Arial" pitchFamily="34" charset="0"/>
            </a:endParaRPr>
          </a:p>
          <a:p>
            <a:pPr algn="just">
              <a:lnSpc>
                <a:spcPct val="150000"/>
              </a:lnSpc>
              <a:spcBef>
                <a:spcPts val="0"/>
              </a:spcBef>
            </a:pPr>
            <a:r>
              <a:rPr lang="en-US" sz="1700" b="1" dirty="0" smtClean="0">
                <a:latin typeface="Arial" pitchFamily="34" charset="0"/>
                <a:cs typeface="Arial" pitchFamily="34" charset="0"/>
              </a:rPr>
              <a:t>Cartographers</a:t>
            </a:r>
            <a:r>
              <a:rPr lang="en-US" sz="1700" dirty="0" smtClean="0">
                <a:latin typeface="Arial" pitchFamily="34" charset="0"/>
                <a:cs typeface="Arial" pitchFamily="34" charset="0"/>
              </a:rPr>
              <a:t> are concerned with all aspects of map-making (scientific, technological and artistic). They are responsible for: researching, collecting, storing, retrieving, evaluating and manipulating data. designing maps.</a:t>
            </a:r>
          </a:p>
          <a:p>
            <a:pPr algn="just">
              <a:lnSpc>
                <a:spcPct val="150000"/>
              </a:lnSpc>
              <a:spcBef>
                <a:spcPts val="0"/>
              </a:spcBef>
            </a:pPr>
            <a:endParaRPr lang="en-US" sz="17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71546"/>
            <a:ext cx="8686800" cy="5008579"/>
          </a:xfrm>
        </p:spPr>
        <p:txBody>
          <a:bodyPr/>
          <a:lstStyle/>
          <a:p>
            <a:pPr algn="just"/>
            <a:endParaRPr lang="en-US" sz="1800" dirty="0" smtClean="0">
              <a:latin typeface="Arial" pitchFamily="34" charset="0"/>
              <a:cs typeface="Arial" pitchFamily="34" charset="0"/>
            </a:endParaRPr>
          </a:p>
          <a:p>
            <a:pPr algn="just"/>
            <a:r>
              <a:rPr lang="en-US" sz="1800" dirty="0" smtClean="0">
                <a:latin typeface="Arial" pitchFamily="34" charset="0"/>
                <a:cs typeface="Arial" pitchFamily="34" charset="0"/>
              </a:rPr>
              <a:t>Some of the most common </a:t>
            </a:r>
            <a:r>
              <a:rPr lang="en-US" sz="1800" b="1" dirty="0" smtClean="0">
                <a:latin typeface="Arial" pitchFamily="34" charset="0"/>
                <a:cs typeface="Arial" pitchFamily="34" charset="0"/>
              </a:rPr>
              <a:t>types</a:t>
            </a:r>
            <a:r>
              <a:rPr lang="en-US" sz="1800" dirty="0" smtClean="0">
                <a:latin typeface="Arial" pitchFamily="34" charset="0"/>
                <a:cs typeface="Arial" pitchFamily="34" charset="0"/>
              </a:rPr>
              <a:t> are political, physical, topographic, climate, economic, and thematic </a:t>
            </a:r>
            <a:r>
              <a:rPr lang="en-US" sz="1800" b="1" dirty="0" smtClean="0">
                <a:latin typeface="Arial" pitchFamily="34" charset="0"/>
                <a:cs typeface="Arial" pitchFamily="34" charset="0"/>
              </a:rPr>
              <a:t>maps</a:t>
            </a:r>
            <a:r>
              <a:rPr lang="en-US" sz="1800" dirty="0" smtClean="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spcBef>
                <a:spcPts val="0"/>
              </a:spcBef>
              <a:buNone/>
            </a:pPr>
            <a:r>
              <a:rPr lang="en-US" sz="1700" b="1" dirty="0" smtClean="0">
                <a:latin typeface="Arial" pitchFamily="34" charset="0"/>
                <a:cs typeface="Arial" pitchFamily="34" charset="0"/>
              </a:rPr>
              <a:t>Different Types of Maps</a:t>
            </a:r>
            <a:endParaRPr lang="en-US" sz="1700" dirty="0" smtClean="0">
              <a:latin typeface="Arial" pitchFamily="34" charset="0"/>
              <a:cs typeface="Arial" pitchFamily="34" charset="0"/>
            </a:endParaRPr>
          </a:p>
          <a:p>
            <a:pPr algn="just">
              <a:lnSpc>
                <a:spcPct val="150000"/>
              </a:lnSpc>
              <a:spcBef>
                <a:spcPts val="0"/>
              </a:spcBef>
            </a:pPr>
            <a:r>
              <a:rPr lang="en-US" sz="1700" dirty="0" smtClean="0">
                <a:latin typeface="Arial" pitchFamily="34" charset="0"/>
                <a:cs typeface="Arial" pitchFamily="34" charset="0"/>
              </a:rPr>
              <a:t>Political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 political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shows the state and national boundaries of a place. ...</a:t>
            </a:r>
          </a:p>
          <a:p>
            <a:pPr algn="just">
              <a:lnSpc>
                <a:spcPct val="150000"/>
              </a:lnSpc>
              <a:spcBef>
                <a:spcPts val="0"/>
              </a:spcBef>
            </a:pPr>
            <a:r>
              <a:rPr lang="en-US" sz="1700" dirty="0" smtClean="0">
                <a:latin typeface="Arial" pitchFamily="34" charset="0"/>
                <a:cs typeface="Arial" pitchFamily="34" charset="0"/>
              </a:rPr>
              <a:t>Physical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 physical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is one which shows the physical features of a place or country, like rivers, mountains, forests and lakes. ...</a:t>
            </a:r>
          </a:p>
          <a:p>
            <a:pPr algn="just">
              <a:lnSpc>
                <a:spcPct val="150000"/>
              </a:lnSpc>
              <a:spcBef>
                <a:spcPts val="0"/>
              </a:spcBef>
            </a:pPr>
            <a:r>
              <a:rPr lang="en-US" sz="1700" dirty="0" smtClean="0">
                <a:latin typeface="Arial" pitchFamily="34" charset="0"/>
                <a:cs typeface="Arial" pitchFamily="34" charset="0"/>
              </a:rPr>
              <a:t>Topographic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Climatic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Economic or Resource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Road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Scale of a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Symbols.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00108"/>
            <a:ext cx="8686800" cy="5643602"/>
          </a:xfrm>
        </p:spPr>
        <p:txBody>
          <a:bodyPr>
            <a:noAutofit/>
          </a:bodyPr>
          <a:lstStyle/>
          <a:p>
            <a:pPr algn="just">
              <a:lnSpc>
                <a:spcPct val="170000"/>
              </a:lnSpc>
              <a:spcBef>
                <a:spcPts val="0"/>
              </a:spcBef>
            </a:pPr>
            <a:r>
              <a:rPr lang="en-US" sz="1200" dirty="0" smtClean="0">
                <a:latin typeface="Arial" pitchFamily="34" charset="0"/>
                <a:cs typeface="Arial" pitchFamily="34" charset="0"/>
                <a:hlinkClick r:id="rId2" tooltip="Map projections"/>
              </a:rPr>
              <a:t>Map projections</a:t>
            </a:r>
            <a:r>
              <a:rPr lang="en-US" sz="1200" dirty="0" smtClean="0">
                <a:latin typeface="Arial" pitchFamily="34" charset="0"/>
                <a:cs typeface="Arial" pitchFamily="34" charset="0"/>
              </a:rPr>
              <a:t>: The foundation of the map is the plane on which it rests (whether paper or screen), but projections are required to flatten the surface of the earth. All projections distort this surface, but the cartographer can be strategic about how and where distortion occurs.</a:t>
            </a:r>
            <a:r>
              <a:rPr lang="en-US" sz="1200" baseline="30000" dirty="0" smtClean="0">
                <a:latin typeface="Arial" pitchFamily="34" charset="0"/>
                <a:cs typeface="Arial" pitchFamily="34" charset="0"/>
              </a:rPr>
              <a:t> </a:t>
            </a:r>
            <a:r>
              <a:rPr lang="en-US" sz="1200" dirty="0" smtClean="0">
                <a:latin typeface="Arial" pitchFamily="34" charset="0"/>
                <a:cs typeface="Arial" pitchFamily="34" charset="0"/>
                <a:hlinkClick r:id="rId3" tooltip="Cartographic generalization"/>
              </a:rPr>
              <a:t>Generalization</a:t>
            </a:r>
            <a:r>
              <a:rPr lang="en-US" sz="1200" dirty="0" smtClean="0">
                <a:latin typeface="Arial" pitchFamily="34" charset="0"/>
                <a:cs typeface="Arial" pitchFamily="34" charset="0"/>
              </a:rPr>
              <a:t>: All maps must be drawn at a smaller scale than reality, requiring that the information included on a map be a very small sample of the wealth of information about a place. Generalization is the process of adjusting the level of detail in geographic information to be appropriate for the scale and purpose of a map, through procedures such as selection, simplification, and classification.</a:t>
            </a:r>
          </a:p>
          <a:p>
            <a:pPr algn="just">
              <a:lnSpc>
                <a:spcPct val="170000"/>
              </a:lnSpc>
              <a:spcBef>
                <a:spcPts val="0"/>
              </a:spcBef>
            </a:pPr>
            <a:r>
              <a:rPr lang="en-US" sz="1200" dirty="0" err="1" smtClean="0">
                <a:latin typeface="Arial" pitchFamily="34" charset="0"/>
                <a:cs typeface="Arial" pitchFamily="34" charset="0"/>
                <a:hlinkClick r:id="rId4" tooltip="Map symbol"/>
              </a:rPr>
              <a:t>Symbology</a:t>
            </a:r>
            <a:r>
              <a:rPr lang="en-US" sz="1200" dirty="0" smtClean="0">
                <a:latin typeface="Arial" pitchFamily="34" charset="0"/>
                <a:cs typeface="Arial" pitchFamily="34" charset="0"/>
              </a:rPr>
              <a:t>: Any map visually represents the location and properties of geographic phenomena using map symbols, graphical depictions composed of several </a:t>
            </a:r>
            <a:r>
              <a:rPr lang="en-US" sz="1200" dirty="0" smtClean="0">
                <a:latin typeface="Arial" pitchFamily="34" charset="0"/>
                <a:cs typeface="Arial" pitchFamily="34" charset="0"/>
                <a:hlinkClick r:id="rId5" tooltip="Visual variable"/>
              </a:rPr>
              <a:t>visual variables</a:t>
            </a:r>
            <a:r>
              <a:rPr lang="en-US" sz="1200" dirty="0" smtClean="0">
                <a:latin typeface="Arial" pitchFamily="34" charset="0"/>
                <a:cs typeface="Arial" pitchFamily="34" charset="0"/>
              </a:rPr>
              <a:t>, such as size, shape, color, and pattern.</a:t>
            </a:r>
          </a:p>
          <a:p>
            <a:pPr algn="just">
              <a:lnSpc>
                <a:spcPct val="170000"/>
              </a:lnSpc>
              <a:spcBef>
                <a:spcPts val="0"/>
              </a:spcBef>
            </a:pPr>
            <a:r>
              <a:rPr lang="en-US" sz="1200" dirty="0" smtClean="0">
                <a:latin typeface="Arial" pitchFamily="34" charset="0"/>
                <a:cs typeface="Arial" pitchFamily="34" charset="0"/>
              </a:rPr>
              <a:t>Composition: As all of the symbols are brought together, their interactions have major effects on map reading, such as </a:t>
            </a:r>
            <a:r>
              <a:rPr lang="en-US" sz="1200" dirty="0" smtClean="0">
                <a:latin typeface="Arial" pitchFamily="34" charset="0"/>
                <a:cs typeface="Arial" pitchFamily="34" charset="0"/>
                <a:hlinkClick r:id="rId6" tooltip="Gestalt psychology"/>
              </a:rPr>
              <a:t>grouping</a:t>
            </a:r>
            <a:r>
              <a:rPr lang="en-US" sz="1200" dirty="0" smtClean="0">
                <a:latin typeface="Arial" pitchFamily="34" charset="0"/>
                <a:cs typeface="Arial" pitchFamily="34" charset="0"/>
              </a:rPr>
              <a:t> and </a:t>
            </a:r>
            <a:r>
              <a:rPr lang="en-US" sz="1200" dirty="0" smtClean="0">
                <a:latin typeface="Arial" pitchFamily="34" charset="0"/>
                <a:cs typeface="Arial" pitchFamily="34" charset="0"/>
                <a:hlinkClick r:id="rId7" tooltip="Visual hierarchy"/>
              </a:rPr>
              <a:t>Visual hierarchy</a:t>
            </a:r>
            <a:r>
              <a:rPr lang="en-US" sz="1200" dirty="0" smtClean="0">
                <a:latin typeface="Arial" pitchFamily="34" charset="0"/>
                <a:cs typeface="Arial" pitchFamily="34" charset="0"/>
              </a:rPr>
              <a:t>.</a:t>
            </a:r>
          </a:p>
          <a:p>
            <a:pPr algn="just">
              <a:lnSpc>
                <a:spcPct val="170000"/>
              </a:lnSpc>
              <a:spcBef>
                <a:spcPts val="0"/>
              </a:spcBef>
            </a:pPr>
            <a:r>
              <a:rPr lang="en-US" sz="1200" dirty="0" smtClean="0">
                <a:latin typeface="Arial" pitchFamily="34" charset="0"/>
                <a:cs typeface="Arial" pitchFamily="34" charset="0"/>
                <a:hlinkClick r:id="rId8" tooltip="Typography (cartography)"/>
              </a:rPr>
              <a:t>Typography or Labeling</a:t>
            </a:r>
            <a:r>
              <a:rPr lang="en-US" sz="1200" dirty="0" smtClean="0">
                <a:latin typeface="Arial" pitchFamily="34" charset="0"/>
                <a:cs typeface="Arial" pitchFamily="34" charset="0"/>
              </a:rPr>
              <a:t>: Text serves a number of purposes on the map, especially aiding the recognition of features, but labels must be designed and positioned well to be effective.</a:t>
            </a:r>
          </a:p>
          <a:p>
            <a:pPr algn="just">
              <a:lnSpc>
                <a:spcPct val="170000"/>
              </a:lnSpc>
              <a:spcBef>
                <a:spcPts val="0"/>
              </a:spcBef>
            </a:pPr>
            <a:r>
              <a:rPr lang="en-US" sz="1200" dirty="0" smtClean="0">
                <a:latin typeface="Arial" pitchFamily="34" charset="0"/>
                <a:cs typeface="Arial" pitchFamily="34" charset="0"/>
                <a:hlinkClick r:id="rId9" tooltip="Page layout (cartography)"/>
              </a:rPr>
              <a:t>Layout</a:t>
            </a:r>
            <a:r>
              <a:rPr lang="en-US" sz="1200" dirty="0" smtClean="0">
                <a:latin typeface="Arial" pitchFamily="34" charset="0"/>
                <a:cs typeface="Arial" pitchFamily="34" charset="0"/>
              </a:rPr>
              <a:t>: The map image must be placed on the page (whether paper, web, or other media), along with related elements, such as the title, legend, additional maps, text, images, and so on. Each of these elements have their own design considerations, as does their integration, which largely follows the principles of </a:t>
            </a:r>
            <a:r>
              <a:rPr lang="en-US" sz="1200" dirty="0" smtClean="0">
                <a:latin typeface="Arial" pitchFamily="34" charset="0"/>
                <a:cs typeface="Arial" pitchFamily="34" charset="0"/>
                <a:hlinkClick r:id="rId10" tooltip="Graphic design"/>
              </a:rPr>
              <a:t>Graphic design</a:t>
            </a:r>
            <a:r>
              <a:rPr lang="en-US" sz="1200" dirty="0" smtClean="0">
                <a:latin typeface="Arial" pitchFamily="34" charset="0"/>
                <a:cs typeface="Arial" pitchFamily="34" charset="0"/>
              </a:rPr>
              <a:t>.</a:t>
            </a:r>
          </a:p>
          <a:p>
            <a:pPr algn="just">
              <a:lnSpc>
                <a:spcPct val="170000"/>
              </a:lnSpc>
              <a:spcBef>
                <a:spcPts val="0"/>
              </a:spcBef>
            </a:pPr>
            <a:r>
              <a:rPr lang="en-US" sz="1200" dirty="0" smtClean="0">
                <a:latin typeface="Arial" pitchFamily="34" charset="0"/>
                <a:cs typeface="Arial" pitchFamily="34" charset="0"/>
              </a:rPr>
              <a:t>Map type-specific design: Different kinds of maps, especially </a:t>
            </a:r>
            <a:r>
              <a:rPr lang="en-US" sz="1200" dirty="0" smtClean="0">
                <a:latin typeface="Arial" pitchFamily="34" charset="0"/>
                <a:cs typeface="Arial" pitchFamily="34" charset="0"/>
                <a:hlinkClick r:id="rId11" tooltip="Thematic map"/>
              </a:rPr>
              <a:t>thematic maps</a:t>
            </a:r>
            <a:r>
              <a:rPr lang="en-US" sz="1200" dirty="0" smtClean="0">
                <a:latin typeface="Arial" pitchFamily="34" charset="0"/>
                <a:cs typeface="Arial" pitchFamily="34" charset="0"/>
              </a:rPr>
              <a:t>, have their own design needs and best practices.</a:t>
            </a:r>
          </a:p>
          <a:p>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5268931"/>
          </a:xfrm>
        </p:spPr>
        <p:txBody>
          <a:bodyPr>
            <a:normAutofit/>
          </a:bodyPr>
          <a:lstStyle/>
          <a:p>
            <a:pPr>
              <a:buNone/>
            </a:pPr>
            <a:endParaRPr lang="en-IN" sz="4400" dirty="0" smtClean="0">
              <a:latin typeface="Algerian" pitchFamily="82" charset="0"/>
            </a:endParaRPr>
          </a:p>
          <a:p>
            <a:pPr>
              <a:buNone/>
            </a:pPr>
            <a:endParaRPr lang="en-IN" sz="4400" dirty="0" smtClean="0">
              <a:latin typeface="Algerian" pitchFamily="82" charset="0"/>
            </a:endParaRPr>
          </a:p>
          <a:p>
            <a:pPr algn="ctr">
              <a:buNone/>
            </a:pPr>
            <a:r>
              <a:rPr lang="en-IN" sz="4400" dirty="0" smtClean="0">
                <a:latin typeface="Algerian" pitchFamily="82" charset="0"/>
              </a:rPr>
              <a:t>Thank You</a:t>
            </a:r>
            <a:endParaRPr lang="en-US" sz="4400" dirty="0">
              <a:latin typeface="Algerian" pitchFamily="82" charset="0"/>
            </a:endParaRP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1183</TotalTime>
  <Words>177</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Trek</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of water Resource in Remote Sensing,GIS,GNSS</dc:title>
  <dc:creator>ELCOT</dc:creator>
  <cp:lastModifiedBy>ELCOT</cp:lastModifiedBy>
  <cp:revision>133</cp:revision>
  <dcterms:created xsi:type="dcterms:W3CDTF">2020-05-18T04:32:16Z</dcterms:created>
  <dcterms:modified xsi:type="dcterms:W3CDTF">2020-11-02T08:36:52Z</dcterms:modified>
</cp:coreProperties>
</file>