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+xml" PartName="/ppt/slides/slide38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+xml" PartName="/ppt/slides/slide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43.xml"/>
  <Override ContentType="application/vnd.openxmlformats-officedocument.theme+xml" PartName="/ppt/theme/theme1.xml"/>
  <Override ContentType="application/vnd.openxmlformats-officedocument.presentationml.slideLayout+xml" PartName="/ppt/slideLayouts/slideLayout2.xml"/>
  <Default ContentType="application/vnd.openxmlformats-package.relationships+xml" Extension="rels"/>
  <Default ContentType="application/xml" Extension="xml"/>
  <Override ContentType="application/vnd.openxmlformats-officedocument.presentationml.slide+xml" PartName="/ppt/slides/slide14.xml"/>
  <Override ContentType="application/vnd.openxmlformats-officedocument.presentationml.slide+xml" PartName="/ppt/slides/slide23.xml"/>
  <Override ContentType="application/vnd.openxmlformats-officedocument.presentationml.slide+xml" PartName="/ppt/slides/slide32.xml"/>
  <Override ContentType="application/vnd.openxmlformats-officedocument.presentationml.slide+xml" PartName="/ppt/slides/slide4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slide+xml" PartName="/ppt/slides/slide4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Default ContentType="image/gif" Extension="gif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39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slide+xml" PartName="/ppt/slides/slide37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24.xml"/>
  <Override ContentType="application/vnd.openxmlformats-officedocument.presentationml.slide+xml" PartName="/ppt/slides/slide33.xml"/>
  <Override ContentType="application/vnd.openxmlformats-officedocument.presentationml.slide+xml" PartName="/ppt/slides/slide35.xml"/>
  <Override ContentType="application/vnd.openxmlformats-officedocument.presentationml.slideLayout+xml" PartName="/ppt/slideLayouts/slideLayout3.xml"/>
  <Default ContentType="image/jpeg" Extension="jpeg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22.xml"/>
  <Override ContentType="application/vnd.openxmlformats-officedocument.presentationml.slide+xml" PartName="/ppt/slides/slide31.xml"/>
  <Override ContentType="application/vnd.openxmlformats-officedocument.presentationml.slide+xml" PartName="/ppt/slides/slide42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82" r:id="rId15"/>
    <p:sldId id="284" r:id="rId16"/>
    <p:sldId id="283" r:id="rId17"/>
    <p:sldId id="280" r:id="rId18"/>
    <p:sldId id="257" r:id="rId19"/>
    <p:sldId id="258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259" r:id="rId37"/>
    <p:sldId id="260" r:id="rId38"/>
    <p:sldId id="261" r:id="rId39"/>
    <p:sldId id="262" r:id="rId40"/>
    <p:sldId id="263" r:id="rId41"/>
    <p:sldId id="264" r:id="rId42"/>
    <p:sldId id="265" r:id="rId43"/>
    <p:sldId id="285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2" d="100"/>
          <a:sy n="42" d="100"/>
        </p:scale>
        <p:origin x="-2184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F4A9-FAC0-492D-919B-0043E444079F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B7C1-11C6-49D3-A2DC-10045D7A35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F4A9-FAC0-492D-919B-0043E444079F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B7C1-11C6-49D3-A2DC-10045D7A35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F4A9-FAC0-492D-919B-0043E444079F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B7C1-11C6-49D3-A2DC-10045D7A35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F4A9-FAC0-492D-919B-0043E444079F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B7C1-11C6-49D3-A2DC-10045D7A35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F4A9-FAC0-492D-919B-0043E444079F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B7C1-11C6-49D3-A2DC-10045D7A35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F4A9-FAC0-492D-919B-0043E444079F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B7C1-11C6-49D3-A2DC-10045D7A35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F4A9-FAC0-492D-919B-0043E444079F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B7C1-11C6-49D3-A2DC-10045D7A35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F4A9-FAC0-492D-919B-0043E444079F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B7C1-11C6-49D3-A2DC-10045D7A35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F4A9-FAC0-492D-919B-0043E444079F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B7C1-11C6-49D3-A2DC-10045D7A35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F4A9-FAC0-492D-919B-0043E444079F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B7C1-11C6-49D3-A2DC-10045D7A35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F4A9-FAC0-492D-919B-0043E444079F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B7C1-11C6-49D3-A2DC-10045D7A35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1F4A9-FAC0-492D-919B-0043E444079F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6B7C1-11C6-49D3-A2DC-10045D7A35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 ?><Relationships xmlns="http://schemas.openxmlformats.org/package/2006/relationships"><Relationship Id="rId2" Target="../media/image3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 ?><Relationships xmlns="http://schemas.openxmlformats.org/package/2006/relationships"><Relationship Id="rId2" Target="../media/image3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 ?><Relationships xmlns="http://schemas.openxmlformats.org/package/2006/relationships"><Relationship Id="rId2" Target="../media/image4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Volumetric analysis</a:t>
            </a:r>
            <a:br>
              <a:rPr lang="en-US" dirty="0" smtClean="0"/>
            </a:br>
            <a:r>
              <a:rPr lang="en-US" dirty="0" smtClean="0"/>
              <a:t>Unit-II 2.1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Dr.S.Jasmine</a:t>
            </a:r>
            <a:r>
              <a:rPr lang="en-US" dirty="0" smtClean="0">
                <a:solidFill>
                  <a:schemeClr val="tx1"/>
                </a:solidFill>
              </a:rPr>
              <a:t> Mary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GCW(A), </a:t>
            </a:r>
            <a:r>
              <a:rPr lang="en-US" dirty="0" err="1" smtClean="0">
                <a:solidFill>
                  <a:schemeClr val="tx1"/>
                </a:solidFill>
              </a:rPr>
              <a:t>Kumbakonam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 Is defined as part by wt of substance which is&#10;chemically equivalent to one part by wt of&#10;hydrogen or 8 part by wt of ox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990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 A solution whose con is accurately known&#10; Prepared by dissolving an accurately wt&#10;quantity of highly pure material cal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95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 Measurements are made with reference to standards&#10; The accuracy of a result is only as good as the quality and accuracy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430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 It should be 100% pure or with known purity&#10; Should be stable to drying temp.&#10; Usually solid to make it easier to weig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19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image3.slideserve.com/5728705/slide11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62000"/>
            <a:ext cx="6858000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https://image3.slideserve.com/5728705/titration-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012" name="Picture 4" descr="https://image3.slideserve.com/5728705/titration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09600"/>
            <a:ext cx="6858000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Types of Titration&#10;1) Precipitation Titration:&#10; A(aq) + B (aq) = AB(salt)&#10;2) Acid-Base Titration:&#10; H+ + OH¯ = H2O (stro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95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Acid-base titration&#10;Understand the following shall be known for accurate&#10;analysis&#10; Neutralization of reaction during tit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90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81200" y="-381000"/>
            <a:ext cx="12039600" cy="288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733800" y="-685800"/>
            <a:ext cx="16649700" cy="306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♥ It is a general term for a method in quantitative chemical&#10;analysis in which the amount of a substance is&#10;determined by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4478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An indicator is a substance which is used&#10;to determine the end point in a titration. In&#10;acid-base titrations , organic su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0668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Indicator pH range Colour change&#10;Methyl orange 3.2-4.5 Pink to yellow&#10;Methyl red 4.4-6.5 Red to yellow&#10;Litmus 5.5-7.5 Red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5240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indctors pKind pH&#10;litmus 6.5 5-8&#10;methylorange 3.7 3.1-4.4&#10;phenophthaline 9.3 8.3-10.0&#10;Indictors dose not change colour sh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533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Two theories have been proposed to explain&#10;the change of colour of acid-base&#10;indicators with change in pH.&#10;1. Ostwald's th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810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According to this theory:&#10;The colour change is due to ionisation of the acid-base&#10;indicator. The unionised form has diffe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219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Ph ↔ H+ + Ph-&#10;Colourless Pink&#10;Applying law of mass action,&#10;K = [H+][Ph-]/[HpH]&#10;The undissociated molecules of phenolphth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990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Let us derive Handerson equation for an indicator&#10;HIn + H2O ↔ H+&#10;3O + In-&#10;'Acid form‘ 'Base form'&#10;Conjugate acid-base pai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752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This theory also explains the reason why&#10;phenolphthalein is not a suitable indicator&#10;for titrating a weak base against st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858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1. Quinonoid theory:&#10;According to this theory:&#10;(a)The acid-base indicators exist in two tautomeric&#10;forms having different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19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Phenolphthalein has benzenoid form in acidic medium and thus, it is&#10;colourless while it has quinonoid form in alkaline me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57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Volumetric Analysis&#10; Involves the preparations, storage, and measurement of&#10;volume of chemicals for analysis&#10;VolumetricT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1430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Selection of suitable indicator or choice of indicator&#10;The neutralisation reactions are of the following four&#10;types:&#10;(i) 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295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In each case 25 mL of the acid (N/10) has been titrated against a standard&#10;solution of a base (N/10).&#10;Each titration curv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0668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pH curve of weak acid&#10;and weak base&#10;indicates that there is&#10;no vertical part and&#10;hence, no suitable&#10;indicator can be&#10;used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5240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recipitation Titration &#10;A special type of titremetric procedure &#10;involves the formation of precipitates during &#10;the cour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2185988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haracteristics of Precipitation Titration &#10; They are fast and the stoichiometry is known and &#10;reproducibile, (no second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6858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Principle of Precipitation Titration &#10;The main principle of the precipitation &#10;titrations is that the quantity of the add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838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58000" y="-2286000"/>
            <a:ext cx="20002500" cy="152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19800" y="-2667000"/>
            <a:ext cx="18745200" cy="176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96200" y="-1981200"/>
            <a:ext cx="19431000" cy="285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91200" y="-3048000"/>
            <a:ext cx="17754600" cy="296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itration&#10; A process in which a standard reagent is added to a&#10;solution of analyte until the reaction between the two is&#10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838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91200" y="-2590800"/>
            <a:ext cx="17983200" cy="305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00800" y="-3048000"/>
            <a:ext cx="17868900" cy="306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76800" y="-4724400"/>
            <a:ext cx="17830800" cy="290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www.ch.ic.ac.uk/vchemlib/course/indi/ind0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3429000"/>
            <a:ext cx="1647825" cy="1419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nd point&#10; The point at which the reaction is observed to be&#10;completed is the end point&#10; The end point in volumetric me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0668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 Reaction must be stoichiometric, well defined reaction&#10;between titrant and analyte.&#10; Reaction should be rapid.&#10; React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838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 Concentration: is a general term expressing the&#10;amount of solute contained in a given material.&#10;Expressed by different w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0668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 Defined as no of equivalents of solute divided&#10;by the number of liters of solution containing&#10;the solute. ( gm equivale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990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 Molarity = weight / MW xVolume&#10; MW =Weight / Molarity x volume similarly&#10; Normality = weight / EW xVolume&#10; EW =Weigh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7620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7</Words>
  <Application>Microsoft Office PowerPoint</Application>
  <PresentationFormat>On-screen Show (4:3)</PresentationFormat>
  <Paragraphs>3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Volumetric analysis Unit-II 2.1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Volumetric analysis Unit-II 2.1 </dc:title>
  <dc:creator>jasmine</dc:creator>
  <cp:lastModifiedBy>jasmine</cp:lastModifiedBy>
  <cp:revision>7</cp:revision>
  <dcterms:created xsi:type="dcterms:W3CDTF">2020-09-22T07:41:32Z</dcterms:created>
  <dcterms:modified xsi:type="dcterms:W3CDTF">2020-09-24T15:07:10Z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8808990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